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2"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316" r:id="rId21"/>
    <p:sldId id="327" r:id="rId22"/>
    <p:sldId id="276" r:id="rId23"/>
    <p:sldId id="277" r:id="rId24"/>
    <p:sldId id="278" r:id="rId25"/>
    <p:sldId id="315" r:id="rId26"/>
    <p:sldId id="279" r:id="rId27"/>
    <p:sldId id="282" r:id="rId28"/>
    <p:sldId id="283" r:id="rId29"/>
    <p:sldId id="284" r:id="rId30"/>
    <p:sldId id="280" r:id="rId31"/>
    <p:sldId id="285" r:id="rId32"/>
    <p:sldId id="286" r:id="rId33"/>
    <p:sldId id="287" r:id="rId34"/>
    <p:sldId id="288" r:id="rId35"/>
    <p:sldId id="289" r:id="rId36"/>
    <p:sldId id="308" r:id="rId37"/>
    <p:sldId id="326" r:id="rId38"/>
    <p:sldId id="291" r:id="rId39"/>
    <p:sldId id="292" r:id="rId40"/>
    <p:sldId id="293" r:id="rId41"/>
    <p:sldId id="294" r:id="rId42"/>
    <p:sldId id="295" r:id="rId43"/>
    <p:sldId id="296" r:id="rId44"/>
    <p:sldId id="317" r:id="rId45"/>
    <p:sldId id="297" r:id="rId46"/>
    <p:sldId id="324" r:id="rId47"/>
    <p:sldId id="319" r:id="rId48"/>
    <p:sldId id="325" r:id="rId49"/>
    <p:sldId id="299" r:id="rId50"/>
    <p:sldId id="300" r:id="rId51"/>
    <p:sldId id="301" r:id="rId52"/>
    <p:sldId id="313" r:id="rId53"/>
    <p:sldId id="314" r:id="rId54"/>
    <p:sldId id="302" r:id="rId55"/>
    <p:sldId id="303" r:id="rId56"/>
    <p:sldId id="304" r:id="rId57"/>
    <p:sldId id="305" r:id="rId58"/>
    <p:sldId id="306" r:id="rId59"/>
    <p:sldId id="321" r:id="rId60"/>
    <p:sldId id="322" r:id="rId61"/>
    <p:sldId id="323" r:id="rId62"/>
    <p:sldId id="307" r:id="rId63"/>
  </p:sldIdLst>
  <p:sldSz cx="10972800" cy="8229600" type="B4JIS"/>
  <p:notesSz cx="8229600" cy="14630400"/>
  <p:embeddedFontLst>
    <p:embeddedFont>
      <p:font typeface="Bitter Medium" panose="020B0604020202020204" charset="0"/>
      <p:regular r:id="rId65"/>
    </p:embeddedFont>
    <p:embeddedFont>
      <p:font typeface="Open Sans" panose="020B0606030504020204" pitchFamily="34" charset="0"/>
      <p:regular r:id="rId66"/>
      <p:bold r:id="rId67"/>
      <p:italic r:id="rId68"/>
      <p:boldItalic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240" autoAdjust="0"/>
    <p:restoredTop sz="94610"/>
  </p:normalViewPr>
  <p:slideViewPr>
    <p:cSldViewPr snapToGrid="0" snapToObjects="1">
      <p:cViewPr>
        <p:scale>
          <a:sx n="78" d="100"/>
          <a:sy n="78" d="100"/>
        </p:scale>
        <p:origin x="63" y="1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31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6430B-D927-6856-1873-A354222B6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A6C15-B022-3C15-4864-403E1BAF9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0BEF6-9A0A-E1E8-EC84-BD3C8B2273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2BC587-18F8-DECB-F765-FC5E2B25F689}"/>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293745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714AC-99AE-EEAB-D5FE-411C355F5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B7B97-13CC-1638-705D-E1B2E8AF79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C71E3-0E9A-B87F-39BD-DD24B9B32A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A717CF-ED71-6661-3F03-6954EF70AD7C}"/>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91854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5DAF-016E-381A-120C-EFC614F5A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C82A8-CD59-2227-68D8-C6D5B6413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6C02B-4D02-0C12-3E29-863107090E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143A11-6F48-7870-F873-552A81B196AD}"/>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2124311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0C802-E32C-A93F-C07C-5C70BC794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13EE0-F5C0-8C77-6858-8859E626B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1C6EC9-FFEC-D04A-8FB1-0A22DCF206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ABAA8-830B-C2DC-1AA8-CEAB1E950E5B}"/>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998982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3439936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346836"/>
            <a:ext cx="932688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371600" y="4322446"/>
            <a:ext cx="82296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00283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9597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411" y="438150"/>
            <a:ext cx="236601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54381" y="438150"/>
            <a:ext cx="696087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00324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149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894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846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163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385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6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251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04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76146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95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105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826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374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287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744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944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736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916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131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2051688"/>
            <a:ext cx="946404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748666" y="5507358"/>
            <a:ext cx="9464040" cy="1800224"/>
          </a:xfrm>
        </p:spPr>
        <p:txBody>
          <a:bodyPr/>
          <a:lstStyle>
            <a:lvl1pPr marL="0" indent="0">
              <a:buNone/>
              <a:defRPr sz="288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186451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0619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999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105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755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3755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776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2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688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2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6936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2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3299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3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43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54980" y="2190750"/>
            <a:ext cx="466344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409106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3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899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lide 3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5014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 3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083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lide 3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5484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lide 3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6323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lide 3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507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lide 3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9716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lide 3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01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lide 4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3913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Slide 4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086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809" y="438152"/>
            <a:ext cx="946404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55810" y="2017396"/>
            <a:ext cx="4642008"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55810" y="3006090"/>
            <a:ext cx="464200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54981" y="2017396"/>
            <a:ext cx="466486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5554981" y="3006090"/>
            <a:ext cx="466486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2347454"/>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Slide 4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210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lide 4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1537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lide 4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8592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lide 4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523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lide 4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978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lide 4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0375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lide 4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7409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lide 4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162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lide 5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5331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lide 5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703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8666179"/>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lide 5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8622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lide 59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12638548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lide 60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28523203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lide 61 master">
    <p:spTree>
      <p:nvGrpSpPr>
        <p:cNvPr id="1" name=""/>
        <p:cNvGrpSpPr/>
        <p:nvPr/>
      </p:nvGrpSpPr>
      <p:grpSpPr>
        <a:xfrm>
          <a:off x="0" y="0"/>
          <a:ext cx="0" cy="0"/>
          <a:chOff x="0" y="0"/>
          <a:chExt cx="0" cy="0"/>
        </a:xfrm>
      </p:grpSpPr>
      <p:sp>
        <p:nvSpPr>
          <p:cNvPr id="2" name="Shape 0"/>
          <p:cNvSpPr/>
          <p:nvPr/>
        </p:nvSpPr>
        <p:spPr>
          <a:xfrm>
            <a:off x="0" y="0"/>
            <a:ext cx="10972800" cy="8229600"/>
          </a:xfrm>
          <a:prstGeom prst="rect">
            <a:avLst/>
          </a:prstGeom>
          <a:solidFill>
            <a:srgbClr val="AABCB6"/>
          </a:solidFill>
          <a:ln/>
        </p:spPr>
      </p:sp>
      <p:sp>
        <p:nvSpPr>
          <p:cNvPr id="3" name="Shape 1"/>
          <p:cNvSpPr/>
          <p:nvPr/>
        </p:nvSpPr>
        <p:spPr>
          <a:xfrm>
            <a:off x="0" y="0"/>
            <a:ext cx="10972800" cy="8229600"/>
          </a:xfrm>
          <a:prstGeom prst="rect">
            <a:avLst/>
          </a:prstGeom>
          <a:solidFill>
            <a:srgbClr val="FFF8F0"/>
          </a:solidFill>
          <a:ln/>
        </p:spPr>
      </p:sp>
    </p:spTree>
    <p:extLst>
      <p:ext uri="{BB962C8B-B14F-4D97-AF65-F5344CB8AC3E}">
        <p14:creationId xmlns:p14="http://schemas.microsoft.com/office/powerpoint/2010/main" val="3295414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5149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4664869" y="1184912"/>
            <a:ext cx="555498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961586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548640"/>
            <a:ext cx="353901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664869" y="1184912"/>
            <a:ext cx="555498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55809" y="2468880"/>
            <a:ext cx="353901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72237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4380" y="438152"/>
            <a:ext cx="946404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4380" y="2190750"/>
            <a:ext cx="9464040" cy="52216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4380" y="7627622"/>
            <a:ext cx="246888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10/10/2025</a:t>
            </a:fld>
            <a:endParaRPr lang="en-US" dirty="0"/>
          </a:p>
        </p:txBody>
      </p:sp>
      <p:sp>
        <p:nvSpPr>
          <p:cNvPr id="5" name="Footer Placeholder 4"/>
          <p:cNvSpPr>
            <a:spLocks noGrp="1"/>
          </p:cNvSpPr>
          <p:nvPr>
            <p:ph type="ftr" sz="quarter" idx="3"/>
          </p:nvPr>
        </p:nvSpPr>
        <p:spPr>
          <a:xfrm>
            <a:off x="3634740" y="7627622"/>
            <a:ext cx="370332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49540" y="7627622"/>
            <a:ext cx="246888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730410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9" r:id="rId44"/>
    <p:sldLayoutId id="2147483750" r:id="rId45"/>
    <p:sldLayoutId id="2147483751" r:id="rId46"/>
    <p:sldLayoutId id="2147483752" r:id="rId47"/>
    <p:sldLayoutId id="2147483753" r:id="rId48"/>
    <p:sldLayoutId id="2147483754" r:id="rId49"/>
    <p:sldLayoutId id="2147483755" r:id="rId50"/>
    <p:sldLayoutId id="2147483756" r:id="rId51"/>
    <p:sldLayoutId id="2147483757" r:id="rId52"/>
    <p:sldLayoutId id="2147483758" r:id="rId53"/>
    <p:sldLayoutId id="2147483759" r:id="rId54"/>
    <p:sldLayoutId id="2147483760" r:id="rId55"/>
    <p:sldLayoutId id="2147483761" r:id="rId56"/>
    <p:sldLayoutId id="2147483762" r:id="rId57"/>
    <p:sldLayoutId id="2147483763" r:id="rId58"/>
    <p:sldLayoutId id="2147483764" r:id="rId59"/>
    <p:sldLayoutId id="2147483765" r:id="rId60"/>
    <p:sldLayoutId id="2147483767" r:id="rId61"/>
    <p:sldLayoutId id="2147483768" r:id="rId62"/>
    <p:sldLayoutId id="2147483769" r:id="rId63"/>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hyperlink" Target="https://www.youtube.com/watch?v=nSqCy-7Qab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hyperlink" Target="https://docs.claude.com/en/release-notes/system-prompts#august-5-2025" TargetMode="External"/><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hyperlink" Target="https://chat.derivative-securities.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7.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43.xml"/><Relationship Id="rId4" Type="http://schemas.openxmlformats.org/officeDocument/2006/relationships/hyperlink" Target="https://data-portal.rice-busines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47.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50.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7.xml"/><Relationship Id="rId1" Type="http://schemas.openxmlformats.org/officeDocument/2006/relationships/slideLayout" Target="../slideLayouts/slideLayout60.xml"/><Relationship Id="rId5" Type="http://schemas.openxmlformats.org/officeDocument/2006/relationships/image" Target="../media/image55.jpeg"/><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3" Type="http://schemas.openxmlformats.org/officeDocument/2006/relationships/hyperlink" Target="https://chatgpt.com/share/68e7cbf4-013c-8006-89bb-1166720463ff" TargetMode="External"/><Relationship Id="rId2" Type="http://schemas.openxmlformats.org/officeDocument/2006/relationships/notesSlide" Target="../notesSlides/notesSlide52.xml"/><Relationship Id="rId1" Type="http://schemas.openxmlformats.org/officeDocument/2006/relationships/slideLayout" Target="../slideLayouts/slideLayout58.xml"/><Relationship Id="rId5" Type="http://schemas.openxmlformats.org/officeDocument/2006/relationships/hyperlink" Target="https://genai4finance.kerryback.com/Binomial_Option_Model.mp4" TargetMode="External"/><Relationship Id="rId4" Type="http://schemas.openxmlformats.org/officeDocument/2006/relationships/hyperlink" Target="https://notebooklm.google.com/notebook/7e3e40f0-a937-46cb-8eea-7c713bdcb8d4"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papers.ssrn.com/sol3/papers.cfm?abstract_id=5425555" TargetMode="External"/><Relationship Id="rId2" Type="http://schemas.openxmlformats.org/officeDocument/2006/relationships/notesSlide" Target="../notesSlides/notesSlide53.xml"/><Relationship Id="rId1" Type="http://schemas.openxmlformats.org/officeDocument/2006/relationships/slideLayout" Target="../slideLayouts/slideLayout59.xml"/><Relationship Id="rId5" Type="http://schemas.openxmlformats.org/officeDocument/2006/relationships/hyperlink" Target="https://www.chronicle.com/article/are-you-ready-for-the-ai-university?bc_nonce=hfxvt69wk59wviepmgbf2" TargetMode="External"/><Relationship Id="rId4" Type="http://schemas.openxmlformats.org/officeDocument/2006/relationships/hyperlink" Target="https://www.chronicle.com/article/are-you-ready-for-the-ai-university?bc_nonce=hfxvt69wk59wviepmgbf2&amp;cid=reg_wall_signup"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5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58.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1.xml"/><Relationship Id="rId1" Type="http://schemas.openxmlformats.org/officeDocument/2006/relationships/slideLayout" Target="../slideLayouts/slideLayout63.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60.xml"/><Relationship Id="rId4" Type="http://schemas.openxmlformats.org/officeDocument/2006/relationships/hyperlink" Target="https://genai4finance.kerryback.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28700"/>
            <a:ext cx="5486400" cy="6172200"/>
          </a:xfrm>
          <a:prstGeom prst="rect">
            <a:avLst/>
          </a:prstGeom>
        </p:spPr>
      </p:pic>
      <p:sp>
        <p:nvSpPr>
          <p:cNvPr id="3" name="Text 0"/>
          <p:cNvSpPr/>
          <p:nvPr/>
        </p:nvSpPr>
        <p:spPr>
          <a:xfrm>
            <a:off x="6297553" y="2315506"/>
            <a:ext cx="3625202" cy="1185820"/>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Incorporating AI </a:t>
            </a:r>
          </a:p>
          <a:p>
            <a:pPr>
              <a:lnSpc>
                <a:spcPts val="3638"/>
              </a:lnSpc>
            </a:pPr>
            <a:r>
              <a:rPr lang="en-US" sz="4000" dirty="0">
                <a:solidFill>
                  <a:srgbClr val="2C3F42"/>
                </a:solidFill>
                <a:latin typeface="Bitter Medium" pitchFamily="34" charset="0"/>
                <a:ea typeface="Bitter Medium" pitchFamily="34" charset="-122"/>
                <a:cs typeface="Bitter Medium" pitchFamily="34" charset="-120"/>
              </a:rPr>
              <a:t>into Teaching</a:t>
            </a:r>
            <a:endParaRPr lang="en-US" sz="4000" dirty="0"/>
          </a:p>
        </p:txBody>
      </p:sp>
      <p:sp>
        <p:nvSpPr>
          <p:cNvPr id="4" name="Text 1"/>
          <p:cNvSpPr/>
          <p:nvPr/>
        </p:nvSpPr>
        <p:spPr>
          <a:xfrm>
            <a:off x="6406410" y="4114800"/>
            <a:ext cx="5667316" cy="297716"/>
          </a:xfrm>
          <a:prstGeom prst="rect">
            <a:avLst/>
          </a:prstGeom>
          <a:noFill/>
          <a:ln/>
        </p:spPr>
        <p:txBody>
          <a:bodyPr wrap="none" lIns="0" tIns="0" rIns="0" bIns="0" rtlCol="0" anchor="t"/>
          <a:lstStyle/>
          <a:p>
            <a:pPr>
              <a:lnSpc>
                <a:spcPts val="2325"/>
              </a:lnSpc>
            </a:pPr>
            <a:r>
              <a:rPr lang="en-US" sz="2800" dirty="0">
                <a:solidFill>
                  <a:srgbClr val="2B2E3C"/>
                </a:solidFill>
                <a:ea typeface="Open Sans" pitchFamily="34" charset="-122"/>
                <a:cs typeface="Open Sans" pitchFamily="34" charset="-120"/>
              </a:rPr>
              <a:t>Kerry Back </a:t>
            </a:r>
          </a:p>
          <a:p>
            <a:pPr>
              <a:lnSpc>
                <a:spcPts val="2325"/>
              </a:lnSpc>
            </a:pPr>
            <a:r>
              <a:rPr lang="en-US" sz="2800" dirty="0">
                <a:solidFill>
                  <a:srgbClr val="2B2E3C"/>
                </a:solidFill>
                <a:ea typeface="Open Sans" pitchFamily="34" charset="-122"/>
                <a:cs typeface="Open Sans" pitchFamily="34" charset="-120"/>
              </a:rPr>
              <a:t>Rice University </a:t>
            </a:r>
          </a:p>
          <a:p>
            <a:pPr>
              <a:lnSpc>
                <a:spcPts val="2325"/>
              </a:lnSpc>
            </a:pPr>
            <a:r>
              <a:rPr lang="en-US" sz="2800" dirty="0">
                <a:solidFill>
                  <a:srgbClr val="2B2E3C"/>
                </a:solidFill>
                <a:ea typeface="Open Sans" pitchFamily="34" charset="-122"/>
                <a:cs typeface="Open Sans" pitchFamily="34" charset="-120"/>
              </a:rPr>
              <a:t>FMA 2025</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504045" y="1480460"/>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Prompt Engineering</a:t>
            </a:r>
            <a:endParaRPr lang="en-US" sz="2925" dirty="0"/>
          </a:p>
        </p:txBody>
      </p:sp>
      <p:sp>
        <p:nvSpPr>
          <p:cNvPr id="4" name="Text 1"/>
          <p:cNvSpPr/>
          <p:nvPr/>
        </p:nvSpPr>
        <p:spPr>
          <a:xfrm>
            <a:off x="4727288" y="2850241"/>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Ethan Mollick, Wharton:</a:t>
            </a:r>
            <a:endParaRPr lang="en-US" sz="2000" dirty="0"/>
          </a:p>
        </p:txBody>
      </p:sp>
      <p:sp>
        <p:nvSpPr>
          <p:cNvPr id="5" name="Text 2"/>
          <p:cNvSpPr/>
          <p:nvPr/>
        </p:nvSpPr>
        <p:spPr>
          <a:xfrm>
            <a:off x="5064746" y="3427830"/>
            <a:ext cx="5444073"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Treat AI like an infinitely patient new coworker ... As it is a coworker, you want to work with it, not just give it orders, and you also want to learn what it is good or bad at ... Working with AI is a dialogue, not an order.</a:t>
            </a:r>
            <a:endParaRPr lang="en-US" sz="2000" dirty="0"/>
          </a:p>
        </p:txBody>
      </p:sp>
      <p:sp>
        <p:nvSpPr>
          <p:cNvPr id="6" name="Shape 3"/>
          <p:cNvSpPr/>
          <p:nvPr/>
        </p:nvSpPr>
        <p:spPr>
          <a:xfrm>
            <a:off x="4458326" y="2850241"/>
            <a:ext cx="45719" cy="2047015"/>
          </a:xfrm>
          <a:prstGeom prst="rect">
            <a:avLst/>
          </a:prstGeom>
          <a:solidFill>
            <a:srgbClr val="D2600F"/>
          </a:solidFill>
          <a:ln/>
        </p:spPr>
        <p:txBody>
          <a:bodyPr/>
          <a:lstStyle/>
          <a:p>
            <a:endParaRPr lang="en-US" sz="1350"/>
          </a:p>
        </p:txBody>
      </p:sp>
      <p:sp>
        <p:nvSpPr>
          <p:cNvPr id="7" name="Text 4"/>
          <p:cNvSpPr/>
          <p:nvPr/>
        </p:nvSpPr>
        <p:spPr>
          <a:xfrm>
            <a:off x="4504045" y="5523416"/>
            <a:ext cx="56673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ask how to prompt, but </a:t>
            </a:r>
            <a:r>
              <a:rPr lang="en-US" sz="2000" b="1" dirty="0">
                <a:solidFill>
                  <a:srgbClr val="D2600F"/>
                </a:solidFill>
                <a:latin typeface="Open Sans" pitchFamily="34" charset="0"/>
                <a:ea typeface="Open Sans" pitchFamily="34" charset="-122"/>
                <a:cs typeface="Open Sans" pitchFamily="34" charset="-120"/>
              </a:rPr>
              <a:t>practicing collaboration </a:t>
            </a:r>
            <a:r>
              <a:rPr lang="en-US" sz="2000" dirty="0">
                <a:solidFill>
                  <a:srgbClr val="2B2E3C"/>
                </a:solidFill>
                <a:latin typeface="Open Sans" pitchFamily="34" charset="0"/>
                <a:ea typeface="Open Sans" pitchFamily="34" charset="-122"/>
                <a:cs typeface="Open Sans" pitchFamily="34" charset="-120"/>
              </a:rPr>
              <a:t>is the key.</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57243" y="1325968"/>
            <a:ext cx="469040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Learning How to Work with AI</a:t>
            </a:r>
            <a:endParaRPr lang="en-US" sz="2925" dirty="0"/>
          </a:p>
        </p:txBody>
      </p:sp>
      <p:pic>
        <p:nvPicPr>
          <p:cNvPr id="3" name="Image 0" descr="preencoded.png"/>
          <p:cNvPicPr>
            <a:picLocks noChangeAspect="1"/>
          </p:cNvPicPr>
          <p:nvPr/>
        </p:nvPicPr>
        <p:blipFill>
          <a:blip r:embed="rId3"/>
          <a:stretch>
            <a:fillRect/>
          </a:stretch>
        </p:blipFill>
        <p:spPr>
          <a:xfrm>
            <a:off x="557243" y="2309039"/>
            <a:ext cx="3260675" cy="595343"/>
          </a:xfrm>
          <a:prstGeom prst="rect">
            <a:avLst/>
          </a:prstGeom>
        </p:spPr>
      </p:pic>
      <p:sp>
        <p:nvSpPr>
          <p:cNvPr id="4" name="Text 1"/>
          <p:cNvSpPr/>
          <p:nvPr/>
        </p:nvSpPr>
        <p:spPr>
          <a:xfrm>
            <a:off x="744111" y="324991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Learn Capabilities</a:t>
            </a:r>
            <a:endParaRPr lang="en-US" sz="2000" dirty="0"/>
          </a:p>
        </p:txBody>
      </p:sp>
      <p:sp>
        <p:nvSpPr>
          <p:cNvPr id="5" name="Text 2"/>
          <p:cNvSpPr/>
          <p:nvPr/>
        </p:nvSpPr>
        <p:spPr>
          <a:xfrm>
            <a:off x="744112" y="3717010"/>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Discover what AI does well and where it struggles through hands-on experimentation</a:t>
            </a:r>
            <a:endParaRPr lang="en-US" sz="2000" dirty="0"/>
          </a:p>
        </p:txBody>
      </p:sp>
      <p:pic>
        <p:nvPicPr>
          <p:cNvPr id="6" name="Image 1" descr="preencoded.png"/>
          <p:cNvPicPr>
            <a:picLocks noChangeAspect="1"/>
          </p:cNvPicPr>
          <p:nvPr/>
        </p:nvPicPr>
        <p:blipFill>
          <a:blip r:embed="rId4"/>
          <a:stretch>
            <a:fillRect/>
          </a:stretch>
        </p:blipFill>
        <p:spPr>
          <a:xfrm>
            <a:off x="3817918" y="2309038"/>
            <a:ext cx="3260675" cy="595343"/>
          </a:xfrm>
          <a:prstGeom prst="rect">
            <a:avLst/>
          </a:prstGeom>
        </p:spPr>
      </p:pic>
      <p:sp>
        <p:nvSpPr>
          <p:cNvPr id="7" name="Text 3"/>
          <p:cNvSpPr/>
          <p:nvPr/>
        </p:nvSpPr>
        <p:spPr>
          <a:xfrm>
            <a:off x="3939472" y="324991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Refine Prompts</a:t>
            </a:r>
            <a:endParaRPr lang="en-US" sz="2000" dirty="0"/>
          </a:p>
        </p:txBody>
      </p:sp>
      <p:sp>
        <p:nvSpPr>
          <p:cNvPr id="8" name="Text 4"/>
          <p:cNvSpPr/>
          <p:nvPr/>
        </p:nvSpPr>
        <p:spPr>
          <a:xfrm>
            <a:off x="3966686" y="372775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Develop more precise prompts based on understanding of AI strengths and limitations</a:t>
            </a:r>
            <a:endParaRPr lang="en-US" sz="2000" dirty="0"/>
          </a:p>
        </p:txBody>
      </p:sp>
      <p:pic>
        <p:nvPicPr>
          <p:cNvPr id="9" name="Image 2" descr="preencoded.png"/>
          <p:cNvPicPr>
            <a:picLocks noChangeAspect="1"/>
          </p:cNvPicPr>
          <p:nvPr/>
        </p:nvPicPr>
        <p:blipFill>
          <a:blip r:embed="rId5"/>
          <a:stretch>
            <a:fillRect/>
          </a:stretch>
        </p:blipFill>
        <p:spPr>
          <a:xfrm>
            <a:off x="7078593" y="2309039"/>
            <a:ext cx="3260675" cy="595343"/>
          </a:xfrm>
          <a:prstGeom prst="rect">
            <a:avLst/>
          </a:prstGeom>
        </p:spPr>
      </p:pic>
      <p:sp>
        <p:nvSpPr>
          <p:cNvPr id="10" name="Text 5"/>
          <p:cNvSpPr/>
          <p:nvPr/>
        </p:nvSpPr>
        <p:spPr>
          <a:xfrm>
            <a:off x="7211033" y="3246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Save &amp; Reuse</a:t>
            </a:r>
            <a:endParaRPr lang="en-US" sz="2000" dirty="0"/>
          </a:p>
        </p:txBody>
      </p:sp>
      <p:sp>
        <p:nvSpPr>
          <p:cNvPr id="11" name="Text 6"/>
          <p:cNvSpPr/>
          <p:nvPr/>
        </p:nvSpPr>
        <p:spPr>
          <a:xfrm>
            <a:off x="7227361" y="3754822"/>
            <a:ext cx="2963138"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a library of effective prompts for common financial analysis tasks</a:t>
            </a:r>
            <a:endParaRPr lang="en-US" sz="2000" dirty="0"/>
          </a:p>
        </p:txBody>
      </p:sp>
      <p:sp>
        <p:nvSpPr>
          <p:cNvPr id="12" name="Shape 7"/>
          <p:cNvSpPr/>
          <p:nvPr/>
        </p:nvSpPr>
        <p:spPr>
          <a:xfrm>
            <a:off x="557243" y="5460597"/>
            <a:ext cx="9782116" cy="1206903"/>
          </a:xfrm>
          <a:prstGeom prst="roundRect">
            <a:avLst>
              <a:gd name="adj" fmla="val 6317"/>
            </a:avLst>
          </a:prstGeom>
          <a:solidFill>
            <a:srgbClr val="FAD3B8"/>
          </a:solidFill>
          <a:ln/>
        </p:spPr>
        <p:txBody>
          <a:bodyPr/>
          <a:lstStyle/>
          <a:p>
            <a:endParaRPr lang="en-US" sz="1350"/>
          </a:p>
        </p:txBody>
      </p:sp>
      <p:pic>
        <p:nvPicPr>
          <p:cNvPr id="13" name="Image 3" descr="preencoded.png"/>
          <p:cNvPicPr>
            <a:picLocks noChangeAspect="1"/>
          </p:cNvPicPr>
          <p:nvPr/>
        </p:nvPicPr>
        <p:blipFill>
          <a:blip r:embed="rId6"/>
          <a:stretch>
            <a:fillRect/>
          </a:stretch>
        </p:blipFill>
        <p:spPr>
          <a:xfrm>
            <a:off x="744112" y="5379244"/>
            <a:ext cx="232529" cy="186005"/>
          </a:xfrm>
          <a:prstGeom prst="rect">
            <a:avLst/>
          </a:prstGeom>
        </p:spPr>
      </p:pic>
      <p:sp>
        <p:nvSpPr>
          <p:cNvPr id="14" name="Text 8"/>
          <p:cNvSpPr/>
          <p:nvPr/>
        </p:nvSpPr>
        <p:spPr>
          <a:xfrm>
            <a:off x="1087218" y="5622578"/>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Class Exercise:</a:t>
            </a:r>
            <a:r>
              <a:rPr lang="en-US" sz="2000" dirty="0">
                <a:solidFill>
                  <a:srgbClr val="000000"/>
                </a:solidFill>
                <a:latin typeface="Open Sans" pitchFamily="34" charset="0"/>
                <a:ea typeface="Open Sans" pitchFamily="34" charset="-122"/>
                <a:cs typeface="Open Sans" pitchFamily="34" charset="-120"/>
              </a:rPr>
              <a:t> Chat with a chatbot about financial analysis, evaluate the output, then develop a reusable prompt that achieves better results faster for similar future analyses.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2017745"/>
            <a:ext cx="4114800" cy="4189445"/>
          </a:xfrm>
          <a:prstGeom prst="rect">
            <a:avLst/>
          </a:prstGeom>
        </p:spPr>
      </p:pic>
      <p:pic>
        <p:nvPicPr>
          <p:cNvPr id="3" name="Image 1" descr="preencoded.png"/>
          <p:cNvPicPr>
            <a:picLocks noChangeAspect="1"/>
          </p:cNvPicPr>
          <p:nvPr/>
        </p:nvPicPr>
        <p:blipFill>
          <a:blip r:embed="rId4"/>
          <a:stretch>
            <a:fillRect/>
          </a:stretch>
        </p:blipFill>
        <p:spPr>
          <a:xfrm>
            <a:off x="7044005" y="2243405"/>
            <a:ext cx="3742790" cy="3742790"/>
          </a:xfrm>
          <a:prstGeom prst="rect">
            <a:avLst/>
          </a:prstGeom>
        </p:spPr>
      </p:pic>
      <p:sp>
        <p:nvSpPr>
          <p:cNvPr id="4" name="Text 0"/>
          <p:cNvSpPr/>
          <p:nvPr/>
        </p:nvSpPr>
        <p:spPr>
          <a:xfrm>
            <a:off x="612488" y="2204162"/>
            <a:ext cx="387843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Using AI to Write Code</a:t>
            </a:r>
            <a:endParaRPr lang="en-US" sz="2925" dirty="0"/>
          </a:p>
        </p:txBody>
      </p:sp>
      <p:sp>
        <p:nvSpPr>
          <p:cNvPr id="5" name="Text 1"/>
          <p:cNvSpPr/>
          <p:nvPr/>
        </p:nvSpPr>
        <p:spPr>
          <a:xfrm>
            <a:off x="818584" y="3527075"/>
            <a:ext cx="5444073"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Y Combinator CEO Garry Tan and Managing Partner Jared Friedman, March 2025:</a:t>
            </a:r>
            <a:endParaRPr lang="en-US" sz="2000" dirty="0"/>
          </a:p>
        </p:txBody>
      </p:sp>
      <p:sp>
        <p:nvSpPr>
          <p:cNvPr id="6" name="Text 2"/>
          <p:cNvSpPr/>
          <p:nvPr/>
        </p:nvSpPr>
        <p:spPr>
          <a:xfrm>
            <a:off x="818585" y="4720829"/>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roughly a quarter of the startups in our Winter 2025 cohort, </a:t>
            </a:r>
            <a:r>
              <a:rPr lang="en-US" sz="2000" b="1" dirty="0">
                <a:solidFill>
                  <a:srgbClr val="D2600F"/>
                </a:solidFill>
                <a:latin typeface="Open Sans" pitchFamily="34" charset="0"/>
                <a:ea typeface="Open Sans" pitchFamily="34" charset="-122"/>
                <a:cs typeface="Open Sans" pitchFamily="34" charset="-120"/>
              </a:rPr>
              <a:t>95% of the codebase was written by AI.</a:t>
            </a:r>
            <a:endParaRPr lang="en-US" sz="2000" dirty="0"/>
          </a:p>
        </p:txBody>
      </p:sp>
      <p:sp>
        <p:nvSpPr>
          <p:cNvPr id="7" name="Shape 3"/>
          <p:cNvSpPr/>
          <p:nvPr/>
        </p:nvSpPr>
        <p:spPr>
          <a:xfrm>
            <a:off x="551423" y="3527075"/>
            <a:ext cx="45719" cy="1984668"/>
          </a:xfrm>
          <a:prstGeom prst="rect">
            <a:avLst/>
          </a:prstGeom>
          <a:solidFill>
            <a:srgbClr val="D2600F"/>
          </a:solidFill>
          <a:ln/>
        </p:spPr>
        <p:txBody>
          <a:bodyPr/>
          <a:lstStyle/>
          <a:p>
            <a:endParaRPr lang="en-US" sz="1350"/>
          </a:p>
        </p:txBody>
      </p:sp>
      <p:sp>
        <p:nvSpPr>
          <p:cNvPr id="8" name="Text 4"/>
          <p:cNvSpPr/>
          <p:nvPr/>
        </p:nvSpPr>
        <p:spPr>
          <a:xfrm>
            <a:off x="595343" y="5270123"/>
            <a:ext cx="5667316"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flipH="1">
            <a:off x="-76199" y="1028700"/>
            <a:ext cx="76200" cy="6172200"/>
          </a:xfrm>
          <a:prstGeom prst="rect">
            <a:avLst/>
          </a:prstGeom>
        </p:spPr>
      </p:pic>
      <p:pic>
        <p:nvPicPr>
          <p:cNvPr id="3" name="Image 1" descr="preencoded.png"/>
          <p:cNvPicPr>
            <a:picLocks noChangeAspect="1"/>
          </p:cNvPicPr>
          <p:nvPr/>
        </p:nvPicPr>
        <p:blipFill>
          <a:blip r:embed="rId4"/>
          <a:stretch>
            <a:fillRect/>
          </a:stretch>
        </p:blipFill>
        <p:spPr>
          <a:xfrm>
            <a:off x="3562822" y="386241"/>
            <a:ext cx="3742611" cy="1958638"/>
          </a:xfrm>
          <a:prstGeom prst="rect">
            <a:avLst/>
          </a:prstGeom>
        </p:spPr>
      </p:pic>
      <p:sp>
        <p:nvSpPr>
          <p:cNvPr id="4" name="Text 0"/>
          <p:cNvSpPr/>
          <p:nvPr/>
        </p:nvSpPr>
        <p:spPr>
          <a:xfrm>
            <a:off x="1212027" y="2509704"/>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 Python at Bridgewater</a:t>
            </a:r>
            <a:endParaRPr lang="en-US" sz="2925" dirty="0"/>
          </a:p>
        </p:txBody>
      </p:sp>
      <p:sp>
        <p:nvSpPr>
          <p:cNvPr id="5" name="Text 1"/>
          <p:cNvSpPr/>
          <p:nvPr/>
        </p:nvSpPr>
        <p:spPr>
          <a:xfrm>
            <a:off x="1546430" y="3602129"/>
            <a:ext cx="8444342"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Aaron Linsky, CTO, AIA Labs at Bridgewater:</a:t>
            </a:r>
            <a:endParaRPr lang="en-US" sz="2000" dirty="0"/>
          </a:p>
        </p:txBody>
      </p:sp>
      <p:sp>
        <p:nvSpPr>
          <p:cNvPr id="6" name="Text 2"/>
          <p:cNvSpPr/>
          <p:nvPr/>
        </p:nvSpPr>
        <p:spPr>
          <a:xfrm>
            <a:off x="1548586" y="4285658"/>
            <a:ext cx="833085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We've been developing capabilities powered by Claude since 2023 within AIA Labs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sp>
        <p:nvSpPr>
          <p:cNvPr id="7" name="Text 3"/>
          <p:cNvSpPr/>
          <p:nvPr/>
        </p:nvSpPr>
        <p:spPr>
          <a:xfrm>
            <a:off x="1546430" y="5213258"/>
            <a:ext cx="8150670" cy="1488579"/>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Claude</a:t>
            </a:r>
            <a:r>
              <a:rPr lang="en-US" sz="2000" dirty="0">
                <a:solidFill>
                  <a:srgbClr val="2B2E3C"/>
                </a:solidFill>
                <a:latin typeface="Open Sans" pitchFamily="34" charset="0"/>
                <a:ea typeface="Open Sans" pitchFamily="34" charset="-122"/>
                <a:cs typeface="Open Sans" pitchFamily="34" charset="-120"/>
              </a:rPr>
              <a:t> powered the first versions of our Investment Analyst Assistant, which streamlined our analysts' workflow by generating </a:t>
            </a:r>
            <a:r>
              <a:rPr lang="en-US" sz="2000" b="1" dirty="0">
                <a:solidFill>
                  <a:srgbClr val="D2600F"/>
                </a:solidFill>
                <a:latin typeface="Open Sans" pitchFamily="34" charset="0"/>
                <a:ea typeface="Open Sans" pitchFamily="34" charset="-122"/>
                <a:cs typeface="Open Sans" pitchFamily="34" charset="-120"/>
              </a:rPr>
              <a:t>Python code</a:t>
            </a:r>
            <a:r>
              <a:rPr lang="en-US" sz="2000" dirty="0">
                <a:solidFill>
                  <a:srgbClr val="2B2E3C"/>
                </a:solidFill>
                <a:latin typeface="Open Sans" pitchFamily="34" charset="0"/>
                <a:ea typeface="Open Sans" pitchFamily="34" charset="-122"/>
                <a:cs typeface="Open Sans" pitchFamily="34" charset="-120"/>
              </a:rPr>
              <a:t>, creating </a:t>
            </a:r>
            <a:r>
              <a:rPr lang="en-US" sz="2000" b="1" dirty="0">
                <a:solidFill>
                  <a:srgbClr val="D2600F"/>
                </a:solidFill>
                <a:latin typeface="Open Sans" pitchFamily="34" charset="0"/>
                <a:ea typeface="Open Sans" pitchFamily="34" charset="-122"/>
                <a:cs typeface="Open Sans" pitchFamily="34" charset="-120"/>
              </a:rPr>
              <a:t>data visualizations</a:t>
            </a:r>
            <a:r>
              <a:rPr lang="en-US" sz="2000" dirty="0">
                <a:solidFill>
                  <a:srgbClr val="2B2E3C"/>
                </a:solidFill>
                <a:latin typeface="Open Sans" pitchFamily="34" charset="0"/>
                <a:ea typeface="Open Sans" pitchFamily="34" charset="-122"/>
                <a:cs typeface="Open Sans" pitchFamily="34" charset="-120"/>
              </a:rPr>
              <a:t>, and iterating through </a:t>
            </a:r>
            <a:r>
              <a:rPr lang="en-US" sz="2000" b="1" dirty="0">
                <a:solidFill>
                  <a:srgbClr val="D2600F"/>
                </a:solidFill>
                <a:latin typeface="Open Sans" pitchFamily="34" charset="0"/>
                <a:ea typeface="Open Sans" pitchFamily="34" charset="-122"/>
                <a:cs typeface="Open Sans" pitchFamily="34" charset="-120"/>
              </a:rPr>
              <a:t>complex financial analysis tasks</a:t>
            </a:r>
            <a:r>
              <a:rPr lang="en-US" sz="2000" dirty="0">
                <a:solidFill>
                  <a:srgbClr val="2B2E3C"/>
                </a:solidFill>
                <a:latin typeface="Open Sans" pitchFamily="34" charset="0"/>
                <a:ea typeface="Open Sans" pitchFamily="34" charset="-122"/>
                <a:cs typeface="Open Sans" pitchFamily="34" charset="-120"/>
              </a:rPr>
              <a:t> with the precision of a junior analyst."</a:t>
            </a:r>
            <a:endParaRPr lang="en-US" sz="2000" dirty="0"/>
          </a:p>
        </p:txBody>
      </p:sp>
      <p:sp>
        <p:nvSpPr>
          <p:cNvPr id="8" name="Shape 4"/>
          <p:cNvSpPr/>
          <p:nvPr/>
        </p:nvSpPr>
        <p:spPr>
          <a:xfrm>
            <a:off x="1228786" y="3650384"/>
            <a:ext cx="17145" cy="3051453"/>
          </a:xfrm>
          <a:prstGeom prst="rect">
            <a:avLst/>
          </a:prstGeom>
          <a:solidFill>
            <a:srgbClr val="D2600F"/>
          </a:solidFill>
          <a:ln/>
        </p:spPr>
        <p:txBody>
          <a:bodyPr/>
          <a:lstStyle/>
          <a:p>
            <a:endParaRPr lang="en-US" sz="13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44329" y="1538998"/>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Coding Tools</a:t>
            </a:r>
            <a:endParaRPr lang="en-US" sz="2925" dirty="0"/>
          </a:p>
        </p:txBody>
      </p:sp>
      <p:sp>
        <p:nvSpPr>
          <p:cNvPr id="3" name="Shape 1"/>
          <p:cNvSpPr/>
          <p:nvPr/>
        </p:nvSpPr>
        <p:spPr>
          <a:xfrm>
            <a:off x="586771" y="2556271"/>
            <a:ext cx="4816673" cy="1924913"/>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4" name="Text 2"/>
          <p:cNvSpPr/>
          <p:nvPr/>
        </p:nvSpPr>
        <p:spPr>
          <a:xfrm>
            <a:off x="761256" y="2875535"/>
            <a:ext cx="261041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Chatbots with Code Execution</a:t>
            </a:r>
            <a:endParaRPr lang="en-US" sz="2000" dirty="0"/>
          </a:p>
        </p:txBody>
      </p:sp>
      <p:sp>
        <p:nvSpPr>
          <p:cNvPr id="5" name="Text 3"/>
          <p:cNvSpPr/>
          <p:nvPr/>
        </p:nvSpPr>
        <p:spPr>
          <a:xfrm>
            <a:off x="752684" y="3340388"/>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ChatGPT, Gemini, Claude, </a:t>
            </a:r>
            <a:r>
              <a:rPr lang="en-US" sz="2000" b="1" dirty="0">
                <a:solidFill>
                  <a:srgbClr val="D2600F"/>
                </a:solidFill>
                <a:latin typeface="Open Sans" pitchFamily="34" charset="0"/>
                <a:ea typeface="Open Sans" pitchFamily="34" charset="-122"/>
                <a:cs typeface="Open Sans" pitchFamily="34" charset="-120"/>
              </a:rPr>
              <a:t>Julius.ai</a:t>
            </a:r>
            <a:r>
              <a:rPr lang="en-US" sz="2000" dirty="0">
                <a:solidFill>
                  <a:srgbClr val="2B2E3C"/>
                </a:solidFill>
                <a:latin typeface="Open Sans" pitchFamily="34" charset="0"/>
                <a:ea typeface="Open Sans" pitchFamily="34" charset="-122"/>
                <a:cs typeface="Open Sans" pitchFamily="34" charset="-120"/>
              </a:rPr>
              <a:t> - integrated environments for coding and testing</a:t>
            </a:r>
            <a:endParaRPr lang="en-US" sz="2000" dirty="0"/>
          </a:p>
        </p:txBody>
      </p:sp>
      <p:sp>
        <p:nvSpPr>
          <p:cNvPr id="6" name="Shape 4"/>
          <p:cNvSpPr/>
          <p:nvPr/>
        </p:nvSpPr>
        <p:spPr>
          <a:xfrm>
            <a:off x="5560784" y="2563990"/>
            <a:ext cx="4816673" cy="191719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7" name="Text 5"/>
          <p:cNvSpPr/>
          <p:nvPr/>
        </p:nvSpPr>
        <p:spPr>
          <a:xfrm>
            <a:off x="5726698" y="2865604"/>
            <a:ext cx="259889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Environments with AI</a:t>
            </a:r>
            <a:endParaRPr lang="en-US" sz="2000" dirty="0"/>
          </a:p>
        </p:txBody>
      </p:sp>
      <p:sp>
        <p:nvSpPr>
          <p:cNvPr id="8" name="Text 6"/>
          <p:cNvSpPr/>
          <p:nvPr/>
        </p:nvSpPr>
        <p:spPr>
          <a:xfrm>
            <a:off x="5726697" y="3300689"/>
            <a:ext cx="4484846" cy="87398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Google Colab</a:t>
            </a:r>
            <a:r>
              <a:rPr lang="en-US" sz="2000" dirty="0">
                <a:solidFill>
                  <a:srgbClr val="2B2E3C"/>
                </a:solidFill>
                <a:latin typeface="Open Sans" pitchFamily="34" charset="0"/>
                <a:ea typeface="Open Sans" pitchFamily="34" charset="-122"/>
                <a:cs typeface="Open Sans" pitchFamily="34" charset="-120"/>
              </a:rPr>
              <a:t>, VS Code, Cursor, Windsurf - traditional development enhanced by AI assistance</a:t>
            </a:r>
            <a:endParaRPr lang="en-US" sz="2000" dirty="0"/>
          </a:p>
        </p:txBody>
      </p:sp>
      <p:sp>
        <p:nvSpPr>
          <p:cNvPr id="9" name="Shape 7"/>
          <p:cNvSpPr/>
          <p:nvPr/>
        </p:nvSpPr>
        <p:spPr>
          <a:xfrm>
            <a:off x="595343" y="4827627"/>
            <a:ext cx="4816673" cy="1862975"/>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0" name="Text 8"/>
          <p:cNvSpPr/>
          <p:nvPr/>
        </p:nvSpPr>
        <p:spPr>
          <a:xfrm>
            <a:off x="761256" y="521424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All-in-One Solutions</a:t>
            </a:r>
            <a:endParaRPr lang="en-US" sz="2000" dirty="0"/>
          </a:p>
        </p:txBody>
      </p:sp>
      <p:sp>
        <p:nvSpPr>
          <p:cNvPr id="11" name="Text 9"/>
          <p:cNvSpPr/>
          <p:nvPr/>
        </p:nvSpPr>
        <p:spPr>
          <a:xfrm>
            <a:off x="752684" y="5718955"/>
            <a:ext cx="4484846"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Replit</a:t>
            </a:r>
            <a:r>
              <a:rPr lang="en-US" sz="2000" dirty="0">
                <a:solidFill>
                  <a:srgbClr val="2B2E3C"/>
                </a:solidFill>
                <a:latin typeface="Open Sans" pitchFamily="34" charset="0"/>
                <a:ea typeface="Open Sans" pitchFamily="34" charset="-122"/>
                <a:cs typeface="Open Sans" pitchFamily="34" charset="-120"/>
              </a:rPr>
              <a:t> - complete development and hosting platform with AI integration</a:t>
            </a:r>
            <a:endParaRPr lang="en-US" sz="2000" dirty="0"/>
          </a:p>
        </p:txBody>
      </p:sp>
      <p:sp>
        <p:nvSpPr>
          <p:cNvPr id="12" name="Shape 10"/>
          <p:cNvSpPr/>
          <p:nvPr/>
        </p:nvSpPr>
        <p:spPr>
          <a:xfrm>
            <a:off x="5560785" y="4827627"/>
            <a:ext cx="4816673" cy="1862974"/>
          </a:xfrm>
          <a:prstGeom prst="roundRect">
            <a:avLst>
              <a:gd name="adj" fmla="val 5005"/>
            </a:avLst>
          </a:prstGeom>
          <a:solidFill>
            <a:srgbClr val="FFF8F0"/>
          </a:solidFill>
          <a:ln w="22860">
            <a:solidFill>
              <a:srgbClr val="E2C8B5"/>
            </a:solidFill>
            <a:prstDash val="solid"/>
          </a:ln>
        </p:spPr>
        <p:txBody>
          <a:bodyPr/>
          <a:lstStyle/>
          <a:p>
            <a:endParaRPr lang="en-US" sz="1350"/>
          </a:p>
        </p:txBody>
      </p:sp>
      <p:sp>
        <p:nvSpPr>
          <p:cNvPr id="13" name="Text 11"/>
          <p:cNvSpPr/>
          <p:nvPr/>
        </p:nvSpPr>
        <p:spPr>
          <a:xfrm>
            <a:off x="5735270" y="5214242"/>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My Current Preference</a:t>
            </a:r>
            <a:endParaRPr lang="en-US" sz="2000" dirty="0"/>
          </a:p>
        </p:txBody>
      </p:sp>
      <p:sp>
        <p:nvSpPr>
          <p:cNvPr id="14" name="Text 12"/>
          <p:cNvSpPr/>
          <p:nvPr/>
        </p:nvSpPr>
        <p:spPr>
          <a:xfrm>
            <a:off x="5735270" y="5718955"/>
            <a:ext cx="448484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Desktop (cloud Python) and </a:t>
            </a:r>
            <a:r>
              <a:rPr lang="en-US" sz="2000" b="1" dirty="0">
                <a:solidFill>
                  <a:srgbClr val="D2600F"/>
                </a:solidFill>
                <a:latin typeface="Open Sans" pitchFamily="34" charset="0"/>
                <a:ea typeface="Open Sans" pitchFamily="34" charset="-122"/>
                <a:cs typeface="Open Sans" pitchFamily="34" charset="-120"/>
              </a:rPr>
              <a:t>Claude Code</a:t>
            </a:r>
            <a:r>
              <a:rPr lang="en-US" sz="2000" dirty="0">
                <a:solidFill>
                  <a:srgbClr val="2B2E3C"/>
                </a:solidFill>
                <a:latin typeface="Open Sans" pitchFamily="34" charset="0"/>
                <a:ea typeface="Open Sans" pitchFamily="34" charset="-122"/>
                <a:cs typeface="Open Sans" pitchFamily="34" charset="-120"/>
              </a:rPr>
              <a:t> (local Python)</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3" y="1490871"/>
            <a:ext cx="41329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Can Create Excel</a:t>
            </a:r>
            <a:endParaRPr lang="en-US" sz="2925" dirty="0"/>
          </a:p>
        </p:txBody>
      </p:sp>
      <p:sp>
        <p:nvSpPr>
          <p:cNvPr id="4" name="Text 1"/>
          <p:cNvSpPr/>
          <p:nvPr/>
        </p:nvSpPr>
        <p:spPr>
          <a:xfrm>
            <a:off x="649771" y="4399212"/>
            <a:ext cx="5667316"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Claude prompt:</a:t>
            </a:r>
            <a:r>
              <a:rPr lang="en-US" sz="2000" dirty="0">
                <a:solidFill>
                  <a:srgbClr val="2B2E3C"/>
                </a:solidFill>
                <a:latin typeface="Open Sans" pitchFamily="34" charset="0"/>
                <a:ea typeface="Open Sans" pitchFamily="34" charset="-122"/>
                <a:cs typeface="Open Sans" pitchFamily="34" charset="-120"/>
              </a:rPr>
              <a:t> "Create an Excel file illustrating two-stage DCF valuation."</a:t>
            </a:r>
            <a:endParaRPr lang="en-US" sz="2000" dirty="0"/>
          </a:p>
        </p:txBody>
      </p:sp>
      <p:sp>
        <p:nvSpPr>
          <p:cNvPr id="5" name="Text 2"/>
          <p:cNvSpPr/>
          <p:nvPr/>
        </p:nvSpPr>
        <p:spPr>
          <a:xfrm>
            <a:off x="595343" y="2639526"/>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Claude became able to generate fully functioning, nicely formatted Excel workbooks in September 2025.  Microsoft has introduced the same Anthropic technology into Excel itself.  </a:t>
            </a:r>
            <a:endParaRPr lang="en-US" sz="2000" dirty="0"/>
          </a:p>
        </p:txBody>
      </p:sp>
      <p:sp>
        <p:nvSpPr>
          <p:cNvPr id="6" name="Text 3"/>
          <p:cNvSpPr/>
          <p:nvPr/>
        </p:nvSpPr>
        <p:spPr>
          <a:xfrm>
            <a:off x="595343" y="5583809"/>
            <a:ext cx="56673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rPr>
              <a:t>Claude Excel File</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51799" y="1444419"/>
            <a:ext cx="608071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Valuation with Claude</a:t>
            </a:r>
            <a:endParaRPr lang="en-US" sz="2925" dirty="0"/>
          </a:p>
        </p:txBody>
      </p:sp>
      <p:sp>
        <p:nvSpPr>
          <p:cNvPr id="3" name="Shape 1"/>
          <p:cNvSpPr/>
          <p:nvPr/>
        </p:nvSpPr>
        <p:spPr>
          <a:xfrm>
            <a:off x="595343" y="2471057"/>
            <a:ext cx="9782116" cy="3238499"/>
          </a:xfrm>
          <a:prstGeom prst="roundRect">
            <a:avLst>
              <a:gd name="adj" fmla="val 2523"/>
            </a:avLst>
          </a:prstGeom>
          <a:solidFill>
            <a:srgbClr val="FAD3B8"/>
          </a:solidFill>
          <a:ln/>
        </p:spPr>
        <p:txBody>
          <a:bodyPr/>
          <a:lstStyle/>
          <a:p>
            <a:endParaRPr lang="en-US" sz="1350"/>
          </a:p>
        </p:txBody>
      </p:sp>
      <p:pic>
        <p:nvPicPr>
          <p:cNvPr id="4" name="Image 0" descr="preencoded.png"/>
          <p:cNvPicPr>
            <a:picLocks noChangeAspect="1"/>
          </p:cNvPicPr>
          <p:nvPr/>
        </p:nvPicPr>
        <p:blipFill>
          <a:blip r:embed="rId3"/>
          <a:stretch>
            <a:fillRect/>
          </a:stretch>
        </p:blipFill>
        <p:spPr>
          <a:xfrm>
            <a:off x="744112" y="3227547"/>
            <a:ext cx="232529" cy="186005"/>
          </a:xfrm>
          <a:prstGeom prst="rect">
            <a:avLst/>
          </a:prstGeom>
        </p:spPr>
      </p:pic>
      <p:sp>
        <p:nvSpPr>
          <p:cNvPr id="5" name="Text 2"/>
          <p:cNvSpPr/>
          <p:nvPr/>
        </p:nvSpPr>
        <p:spPr>
          <a:xfrm>
            <a:off x="1125409" y="2857501"/>
            <a:ext cx="9103281" cy="2399676"/>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HBS Case </a:t>
            </a:r>
            <a:r>
              <a:rPr lang="en-US" sz="2000" b="1" i="1" dirty="0">
                <a:solidFill>
                  <a:srgbClr val="000000"/>
                </a:solidFill>
                <a:latin typeface="Open Sans" pitchFamily="34" charset="0"/>
                <a:ea typeface="Open Sans" pitchFamily="34" charset="-122"/>
                <a:cs typeface="Open Sans" pitchFamily="34" charset="-120"/>
              </a:rPr>
              <a:t>Valuing Wal-Mart 2010</a:t>
            </a:r>
            <a:r>
              <a:rPr lang="en-US" sz="2000" b="1" dirty="0">
                <a:solidFill>
                  <a:srgbClr val="000000"/>
                </a:solidFill>
                <a:latin typeface="Open Sans" pitchFamily="34" charset="0"/>
                <a:ea typeface="Open Sans" pitchFamily="34" charset="-122"/>
                <a:cs typeface="Open Sans" pitchFamily="34" charset="-120"/>
              </a:rPr>
              <a:t>:</a:t>
            </a:r>
          </a:p>
          <a:p>
            <a:pPr>
              <a:lnSpc>
                <a:spcPts val="2325"/>
              </a:lnSpc>
            </a:pPr>
            <a:endParaRPr lang="en-US" sz="1463" b="1"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Read the uploaded case. Ignore the valuation method described in the case. Do a two-stage DCF valuation. Create a PowerPoint deck and fully functioning and professionally formatted Excel workbook.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Document your assumptions and your reasons for them. Put years in columns and items in rows throughout the Excel workbook and PowerPoint deck.</a:t>
            </a:r>
            <a:endParaRPr lang="en-US" sz="2000" dirty="0"/>
          </a:p>
        </p:txBody>
      </p:sp>
      <p:sp>
        <p:nvSpPr>
          <p:cNvPr id="6" name="Text 3"/>
          <p:cNvSpPr/>
          <p:nvPr/>
        </p:nvSpPr>
        <p:spPr>
          <a:xfrm>
            <a:off x="595343" y="6042272"/>
            <a:ext cx="9782116" cy="297716"/>
          </a:xfrm>
          <a:prstGeom prst="rect">
            <a:avLst/>
          </a:prstGeom>
          <a:noFill/>
          <a:ln/>
        </p:spPr>
        <p:txBody>
          <a:bodyPr wrap="none" lIns="0" tIns="0" rIns="0" bIns="0" rtlCol="0" anchor="t"/>
          <a:lstStyle/>
          <a:p>
            <a:pPr>
              <a:lnSpc>
                <a:spcPts val="2325"/>
              </a:lnSpc>
            </a:pPr>
            <a:r>
              <a:rPr lang="en-US" sz="2000" i="1" dirty="0">
                <a:solidFill>
                  <a:srgbClr val="2B2E3C"/>
                </a:solidFill>
                <a:latin typeface="Open Sans" pitchFamily="34" charset="0"/>
                <a:ea typeface="Open Sans" pitchFamily="34" charset="-122"/>
                <a:cs typeface="Open Sans" pitchFamily="34" charset="-120"/>
              </a:rPr>
              <a:t>Currently requires Claude Max subscription</a:t>
            </a:r>
            <a:endParaRPr lang="en-US" sz="20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994211" y="1028700"/>
            <a:ext cx="5663681" cy="6172200"/>
          </a:xfrm>
          <a:prstGeom prst="rect">
            <a:avLst/>
          </a:prstGeom>
        </p:spPr>
      </p:pic>
      <p:sp>
        <p:nvSpPr>
          <p:cNvPr id="3" name="Text 0"/>
          <p:cNvSpPr/>
          <p:nvPr/>
        </p:nvSpPr>
        <p:spPr>
          <a:xfrm>
            <a:off x="595343" y="3138071"/>
            <a:ext cx="4928380"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Microsoft</a:t>
            </a:r>
            <a:r>
              <a:rPr lang="en-US" sz="2925" dirty="0">
                <a:solidFill>
                  <a:srgbClr val="2C3F42"/>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a:t>
            </a:r>
            <a:r>
              <a:rPr lang="en-US" sz="2925" dirty="0">
                <a:solidFill>
                  <a:srgbClr val="2C3F42"/>
                </a:solidFill>
                <a:latin typeface="Bitter Medium" pitchFamily="34" charset="0"/>
                <a:ea typeface="Bitter Medium" pitchFamily="34" charset="-122"/>
                <a:cs typeface="Bitter Medium" pitchFamily="34" charset="-120"/>
              </a:rPr>
              <a:t>s </a:t>
            </a:r>
          </a:p>
          <a:p>
            <a:pPr>
              <a:lnSpc>
                <a:spcPts val="3638"/>
              </a:lnSpc>
            </a:pPr>
            <a:r>
              <a:rPr lang="en-US" sz="2925" u="sng" dirty="0">
                <a:solidFill>
                  <a:srgbClr val="D2600F"/>
                </a:solidFill>
                <a:latin typeface="Bitter Medium" pitchFamily="34" charset="0"/>
                <a:ea typeface="Bitter Medium" pitchFamily="34" charset="-122"/>
                <a:cs typeface="Bitter Medium" pitchFamily="34" charset="-120"/>
                <a:hlinkClick r:id="rId4">
                  <a:extLst>
                    <a:ext uri="{A12FA001-AC4F-418D-AE19-62706E023703}">
                      <ahyp:hlinkClr xmlns:ahyp="http://schemas.microsoft.com/office/drawing/2018/hyperlinkcolor" val="tx"/>
                    </a:ext>
                  </a:extLst>
                </a:hlinkClick>
              </a:rPr>
              <a:t>Vibe Working</a:t>
            </a:r>
            <a:endParaRPr lang="en-US" sz="2925" dirty="0"/>
          </a:p>
        </p:txBody>
      </p:sp>
      <p:sp>
        <p:nvSpPr>
          <p:cNvPr id="4" name="Text 1"/>
          <p:cNvSpPr/>
          <p:nvPr/>
        </p:nvSpPr>
        <p:spPr>
          <a:xfrm>
            <a:off x="595343" y="4291429"/>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Powered by Claude</a:t>
            </a:r>
            <a:endParaRPr lang="en-US" sz="2000" dirty="0"/>
          </a:p>
        </p:txBody>
      </p:sp>
      <p:sp>
        <p:nvSpPr>
          <p:cNvPr id="5" name="Text 2"/>
          <p:cNvSpPr/>
          <p:nvPr/>
        </p:nvSpPr>
        <p:spPr>
          <a:xfrm>
            <a:off x="595343" y="4793724"/>
            <a:ext cx="42957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67035"/>
            <a:ext cx="6148193" cy="3568959"/>
          </a:xfrm>
          <a:prstGeom prst="rect">
            <a:avLst/>
          </a:prstGeom>
        </p:spPr>
      </p:pic>
      <p:sp>
        <p:nvSpPr>
          <p:cNvPr id="3" name="Text 0"/>
          <p:cNvSpPr/>
          <p:nvPr/>
        </p:nvSpPr>
        <p:spPr>
          <a:xfrm>
            <a:off x="7164356" y="2122512"/>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Plumbing</a:t>
            </a:r>
            <a:endParaRPr lang="en-US" sz="2925" dirty="0"/>
          </a:p>
        </p:txBody>
      </p:sp>
      <p:sp>
        <p:nvSpPr>
          <p:cNvPr id="4" name="Text 1"/>
          <p:cNvSpPr/>
          <p:nvPr/>
        </p:nvSpPr>
        <p:spPr>
          <a:xfrm>
            <a:off x="7202456" y="3385602"/>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Store code in an app</a:t>
            </a:r>
            <a:endParaRPr lang="en-US" sz="2000" dirty="0"/>
          </a:p>
        </p:txBody>
      </p:sp>
      <p:sp>
        <p:nvSpPr>
          <p:cNvPr id="5" name="Text 2"/>
          <p:cNvSpPr/>
          <p:nvPr/>
        </p:nvSpPr>
        <p:spPr>
          <a:xfrm>
            <a:off x="7202456" y="4248567"/>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Chatbots are apps</a:t>
            </a:r>
            <a:endParaRPr lang="en-US" sz="2000" dirty="0"/>
          </a:p>
        </p:txBody>
      </p:sp>
      <p:sp>
        <p:nvSpPr>
          <p:cNvPr id="6" name="Text 3"/>
          <p:cNvSpPr/>
          <p:nvPr/>
        </p:nvSpPr>
        <p:spPr>
          <a:xfrm>
            <a:off x="7253639" y="5136466"/>
            <a:ext cx="4709517" cy="611951"/>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are chatbots with </a:t>
            </a:r>
          </a:p>
          <a:p>
            <a:pPr>
              <a:lnSpc>
                <a:spcPts val="1875"/>
              </a:lnSpc>
              <a:buSzPct val="100000"/>
            </a:pPr>
            <a:r>
              <a:rPr lang="en-US" sz="2000" dirty="0">
                <a:solidFill>
                  <a:srgbClr val="2B2E3C"/>
                </a:solidFill>
                <a:latin typeface="Open Sans" pitchFamily="34" charset="0"/>
                <a:ea typeface="Open Sans" pitchFamily="34" charset="-122"/>
                <a:cs typeface="Open Sans" pitchFamily="34" charset="-120"/>
              </a:rPr>
              <a:t>tools (tools=apps)</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7647" y="1573143"/>
            <a:ext cx="3639686" cy="2655957"/>
          </a:xfrm>
          <a:prstGeom prst="rect">
            <a:avLst/>
          </a:prstGeom>
        </p:spPr>
      </p:pic>
      <p:sp>
        <p:nvSpPr>
          <p:cNvPr id="3" name="Text 0"/>
          <p:cNvSpPr/>
          <p:nvPr/>
        </p:nvSpPr>
        <p:spPr>
          <a:xfrm>
            <a:off x="4405461" y="1573143"/>
            <a:ext cx="5088493"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anose="020B0604020202020204" charset="0"/>
                <a:ea typeface="Bitter Medium" pitchFamily="34" charset="-122"/>
                <a:cs typeface="Bitter Medium" pitchFamily="34" charset="-120"/>
              </a:rPr>
              <a:t>JPMorgan: Chatbots to Agents</a:t>
            </a:r>
            <a:endParaRPr lang="en-US" sz="3200" dirty="0">
              <a:latin typeface="Bitter Medium" panose="020B0604020202020204" charset="0"/>
            </a:endParaRPr>
          </a:p>
        </p:txBody>
      </p:sp>
      <p:sp>
        <p:nvSpPr>
          <p:cNvPr id="4" name="Text 1"/>
          <p:cNvSpPr/>
          <p:nvPr/>
        </p:nvSpPr>
        <p:spPr>
          <a:xfrm>
            <a:off x="4519031" y="2377619"/>
            <a:ext cx="5754380"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anose="020B0606030504020204" pitchFamily="34" charset="0"/>
                <a:ea typeface="Open Sans" panose="020B0606030504020204" pitchFamily="34" charset="0"/>
                <a:cs typeface="Open Sans" panose="020B0606030504020204" pitchFamily="34" charset="0"/>
              </a:rPr>
              <a:t>CNBC, September 30, 2025:</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In 2023, JPMorgan gave employees access to OpenAI's models through LLM Suite. </a:t>
            </a:r>
          </a:p>
          <a:p>
            <a:pPr>
              <a:lnSpc>
                <a:spcPts val="2325"/>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It was essentially a corporate ChatGPT tool used to draft emails and summarize documents.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2"/>
          <p:cNvSpPr/>
          <p:nvPr/>
        </p:nvSpPr>
        <p:spPr>
          <a:xfrm>
            <a:off x="4384921" y="2377619"/>
            <a:ext cx="45719" cy="1671867"/>
          </a:xfrm>
          <a:prstGeom prst="rect">
            <a:avLst/>
          </a:prstGeom>
          <a:solidFill>
            <a:srgbClr val="D2600F"/>
          </a:solidFill>
          <a:ln/>
        </p:spPr>
        <p:txBody>
          <a:bodyPr/>
          <a:lstStyle/>
          <a:p>
            <a:endParaRPr lang="en-US" sz="1350"/>
          </a:p>
        </p:txBody>
      </p:sp>
      <p:sp>
        <p:nvSpPr>
          <p:cNvPr id="6" name="Text 3"/>
          <p:cNvSpPr/>
          <p:nvPr/>
        </p:nvSpPr>
        <p:spPr>
          <a:xfrm>
            <a:off x="874766" y="4721483"/>
            <a:ext cx="96968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About 250,000 JPMorgan employees have access to the platform today ... Half of them use it roughly every day</a:t>
            </a:r>
            <a:r>
              <a:rPr lang="en-US" sz="1463" dirty="0">
                <a:solidFill>
                  <a:srgbClr val="2B2E3C"/>
                </a:solidFill>
                <a:latin typeface="Open Sans" pitchFamily="34" charset="0"/>
                <a:ea typeface="Open Sans" pitchFamily="34" charset="-122"/>
                <a:cs typeface="Open Sans" pitchFamily="34" charset="-120"/>
              </a:rPr>
              <a:t>.</a:t>
            </a:r>
          </a:p>
          <a:p>
            <a:pPr>
              <a:lnSpc>
                <a:spcPts val="2325"/>
              </a:lnSpc>
            </a:pPr>
            <a:endParaRPr lang="en-US" sz="1463" dirty="0">
              <a:solidFill>
                <a:srgbClr val="2B2E3C"/>
              </a:solidFill>
              <a:latin typeface="Open Sans" pitchFamily="34" charset="0"/>
              <a:ea typeface="Open Sans" pitchFamily="34" charset="-122"/>
              <a:cs typeface="Open Sans" pitchFamily="34" charset="-120"/>
            </a:endParaRPr>
          </a:p>
          <a:p>
            <a:pPr>
              <a:lnSpc>
                <a:spcPts val="2325"/>
              </a:lnSpc>
            </a:pPr>
            <a:endParaRPr lang="en-US" sz="1463" dirty="0"/>
          </a:p>
        </p:txBody>
      </p:sp>
      <p:sp>
        <p:nvSpPr>
          <p:cNvPr id="7" name="Text 4"/>
          <p:cNvSpPr/>
          <p:nvPr/>
        </p:nvSpPr>
        <p:spPr>
          <a:xfrm>
            <a:off x="874766" y="5607933"/>
            <a:ext cx="958625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JPMorgan is now early in the next phase of its AI blueprint: It has begun deploying agentic AI to handle complex multistep tasks for employees, according to an internal road map provided by the bank.</a:t>
            </a:r>
            <a:endParaRPr lang="en-US" sz="2000" dirty="0"/>
          </a:p>
        </p:txBody>
      </p:sp>
      <p:sp>
        <p:nvSpPr>
          <p:cNvPr id="9" name="Shape 2">
            <a:extLst>
              <a:ext uri="{FF2B5EF4-FFF2-40B4-BE49-F238E27FC236}">
                <a16:creationId xmlns:a16="http://schemas.microsoft.com/office/drawing/2014/main" id="{4598D4CE-E128-8D45-9813-5A26BCED251E}"/>
              </a:ext>
            </a:extLst>
          </p:cNvPr>
          <p:cNvSpPr/>
          <p:nvPr/>
        </p:nvSpPr>
        <p:spPr>
          <a:xfrm>
            <a:off x="690467" y="4721483"/>
            <a:ext cx="45719" cy="1717417"/>
          </a:xfrm>
          <a:prstGeom prst="rect">
            <a:avLst/>
          </a:prstGeom>
          <a:solidFill>
            <a:srgbClr val="D2600F"/>
          </a:solidFill>
          <a:ln/>
        </p:spPr>
        <p:txBody>
          <a:bodyPr/>
          <a:lstStyle/>
          <a:p>
            <a:endParaRPr lang="en-US" sz="13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0CD1E-8C47-DF93-504E-EFEF60F886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600706-1A59-1E3D-6570-20F869478FD6}"/>
              </a:ext>
            </a:extLst>
          </p:cNvPr>
          <p:cNvSpPr/>
          <p:nvPr/>
        </p:nvSpPr>
        <p:spPr>
          <a:xfrm>
            <a:off x="595343" y="1740553"/>
            <a:ext cx="4471541"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Teach the Plumbing?</a:t>
            </a:r>
            <a:endParaRPr lang="en-US" sz="2925" dirty="0"/>
          </a:p>
        </p:txBody>
      </p:sp>
      <p:sp>
        <p:nvSpPr>
          <p:cNvPr id="3" name="Shape 1">
            <a:extLst>
              <a:ext uri="{FF2B5EF4-FFF2-40B4-BE49-F238E27FC236}">
                <a16:creationId xmlns:a16="http://schemas.microsoft.com/office/drawing/2014/main" id="{2607E6D2-EAC8-ADFC-74BB-959656AF6681}"/>
              </a:ext>
            </a:extLst>
          </p:cNvPr>
          <p:cNvSpPr/>
          <p:nvPr/>
        </p:nvSpPr>
        <p:spPr>
          <a:xfrm>
            <a:off x="676986"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9BA8B3DF-E52C-BC5A-F859-15703C7C2B80}"/>
              </a:ext>
            </a:extLst>
          </p:cNvPr>
          <p:cNvSpPr/>
          <p:nvPr/>
        </p:nvSpPr>
        <p:spPr>
          <a:xfrm>
            <a:off x="1172021" y="3025752"/>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gain perspective on how things fit together in the AI space</a:t>
            </a:r>
            <a:endParaRPr lang="en-US" sz="2000" dirty="0"/>
          </a:p>
        </p:txBody>
      </p:sp>
      <p:sp>
        <p:nvSpPr>
          <p:cNvPr id="5" name="Shape 3">
            <a:extLst>
              <a:ext uri="{FF2B5EF4-FFF2-40B4-BE49-F238E27FC236}">
                <a16:creationId xmlns:a16="http://schemas.microsoft.com/office/drawing/2014/main" id="{B4D58C55-6ADD-0457-A3D6-C367EC2D8805}"/>
              </a:ext>
            </a:extLst>
          </p:cNvPr>
          <p:cNvSpPr/>
          <p:nvPr/>
        </p:nvSpPr>
        <p:spPr>
          <a:xfrm>
            <a:off x="5646572" y="3025752"/>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66C5FF63-EC1B-6EBA-C06C-0F25B4398816}"/>
              </a:ext>
            </a:extLst>
          </p:cNvPr>
          <p:cNvSpPr/>
          <p:nvPr/>
        </p:nvSpPr>
        <p:spPr>
          <a:xfrm>
            <a:off x="6101090" y="3025752"/>
            <a:ext cx="431446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Students may end up at small or medium size firms and be the plumbers</a:t>
            </a:r>
            <a:endParaRPr lang="en-US" sz="2000" dirty="0"/>
          </a:p>
        </p:txBody>
      </p:sp>
      <p:sp>
        <p:nvSpPr>
          <p:cNvPr id="7" name="Shape 5">
            <a:extLst>
              <a:ext uri="{FF2B5EF4-FFF2-40B4-BE49-F238E27FC236}">
                <a16:creationId xmlns:a16="http://schemas.microsoft.com/office/drawing/2014/main" id="{DBFE3F2A-A19B-7B07-B1AB-3241469DAF97}"/>
              </a:ext>
            </a:extLst>
          </p:cNvPr>
          <p:cNvSpPr/>
          <p:nvPr/>
        </p:nvSpPr>
        <p:spPr>
          <a:xfrm>
            <a:off x="677760" y="4477524"/>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D650B5D6-8FFC-D8AF-47F4-57149C2D9A55}"/>
              </a:ext>
            </a:extLst>
          </p:cNvPr>
          <p:cNvSpPr/>
          <p:nvPr/>
        </p:nvSpPr>
        <p:spPr>
          <a:xfrm>
            <a:off x="1172020" y="4432637"/>
            <a:ext cx="4314379"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Building apps/chatbots/agents to do finance can deepen understanding of finance</a:t>
            </a:r>
            <a:endParaRPr lang="en-US" sz="2000" dirty="0"/>
          </a:p>
        </p:txBody>
      </p:sp>
      <p:sp>
        <p:nvSpPr>
          <p:cNvPr id="9" name="Shape 7">
            <a:extLst>
              <a:ext uri="{FF2B5EF4-FFF2-40B4-BE49-F238E27FC236}">
                <a16:creationId xmlns:a16="http://schemas.microsoft.com/office/drawing/2014/main" id="{1117D28D-C7A2-BC55-E146-D57ABDC54644}"/>
              </a:ext>
            </a:extLst>
          </p:cNvPr>
          <p:cNvSpPr/>
          <p:nvPr/>
        </p:nvSpPr>
        <p:spPr>
          <a:xfrm>
            <a:off x="5646572" y="4477523"/>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F727AE1B-73DB-B4DE-B9DB-095A03EE2D0D}"/>
              </a:ext>
            </a:extLst>
          </p:cNvPr>
          <p:cNvSpPr/>
          <p:nvPr/>
        </p:nvSpPr>
        <p:spPr>
          <a:xfrm>
            <a:off x="6141608" y="4474277"/>
            <a:ext cx="4314468"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check a box for recruiters</a:t>
            </a:r>
            <a:endParaRPr lang="en-US" sz="2000" dirty="0"/>
          </a:p>
        </p:txBody>
      </p:sp>
      <p:sp>
        <p:nvSpPr>
          <p:cNvPr id="11" name="Shape 7">
            <a:extLst>
              <a:ext uri="{FF2B5EF4-FFF2-40B4-BE49-F238E27FC236}">
                <a16:creationId xmlns:a16="http://schemas.microsoft.com/office/drawing/2014/main" id="{2BB6F0E1-9231-28F2-3657-DF44F2785253}"/>
              </a:ext>
            </a:extLst>
          </p:cNvPr>
          <p:cNvSpPr/>
          <p:nvPr/>
        </p:nvSpPr>
        <p:spPr>
          <a:xfrm>
            <a:off x="4203375" y="5877975"/>
            <a:ext cx="334863" cy="334863"/>
          </a:xfrm>
          <a:prstGeom prst="roundRect">
            <a:avLst>
              <a:gd name="adj" fmla="val 18670"/>
            </a:avLst>
          </a:prstGeom>
          <a:solidFill>
            <a:srgbClr val="FCE2CF"/>
          </a:solidFill>
          <a:ln w="7620">
            <a:solidFill>
              <a:srgbClr val="E2C8B5"/>
            </a:solidFill>
            <a:prstDash val="solid"/>
          </a:ln>
        </p:spPr>
        <p:txBody>
          <a:bodyPr/>
          <a:lstStyle/>
          <a:p>
            <a:endParaRPr lang="en-US" sz="1350"/>
          </a:p>
        </p:txBody>
      </p:sp>
      <p:sp>
        <p:nvSpPr>
          <p:cNvPr id="14" name="TextBox 13">
            <a:extLst>
              <a:ext uri="{FF2B5EF4-FFF2-40B4-BE49-F238E27FC236}">
                <a16:creationId xmlns:a16="http://schemas.microsoft.com/office/drawing/2014/main" id="{942C77AB-2AB6-1AF5-8E12-26A5DD6149B8}"/>
              </a:ext>
            </a:extLst>
          </p:cNvPr>
          <p:cNvSpPr txBox="1"/>
          <p:nvPr/>
        </p:nvSpPr>
        <p:spPr>
          <a:xfrm>
            <a:off x="4762856" y="5812728"/>
            <a:ext cx="3577820"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It’s fun!</a:t>
            </a:r>
          </a:p>
        </p:txBody>
      </p:sp>
    </p:spTree>
    <p:extLst>
      <p:ext uri="{BB962C8B-B14F-4D97-AF65-F5344CB8AC3E}">
        <p14:creationId xmlns:p14="http://schemas.microsoft.com/office/powerpoint/2010/main" val="209198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262659" y="1079381"/>
            <a:ext cx="4114800" cy="6172200"/>
          </a:xfrm>
          <a:prstGeom prst="rect">
            <a:avLst/>
          </a:prstGeom>
        </p:spPr>
      </p:pic>
      <p:sp>
        <p:nvSpPr>
          <p:cNvPr id="3" name="Text 0"/>
          <p:cNvSpPr/>
          <p:nvPr/>
        </p:nvSpPr>
        <p:spPr>
          <a:xfrm>
            <a:off x="730356" y="3430240"/>
            <a:ext cx="3721358" cy="465059"/>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Chatbots and Agents</a:t>
            </a:r>
            <a:endParaRPr lang="en-US" sz="4000" dirty="0"/>
          </a:p>
        </p:txBody>
      </p:sp>
      <p:sp>
        <p:nvSpPr>
          <p:cNvPr id="4" name="Text 1"/>
          <p:cNvSpPr/>
          <p:nvPr/>
        </p:nvSpPr>
        <p:spPr>
          <a:xfrm>
            <a:off x="595343" y="2980997"/>
            <a:ext cx="5667316" cy="238155"/>
          </a:xfrm>
          <a:prstGeom prst="rect">
            <a:avLst/>
          </a:prstGeom>
          <a:noFill/>
          <a:ln/>
        </p:spPr>
        <p:txBody>
          <a:bodyPr wrap="none" lIns="0" tIns="0" rIns="0" bIns="0" rtlCol="0" anchor="t"/>
          <a:lstStyle/>
          <a:p>
            <a:pPr>
              <a:lnSpc>
                <a:spcPts val="1875"/>
              </a:lnSpc>
            </a:pPr>
            <a:endParaRPr lang="en-US" sz="1163" dirty="0"/>
          </a:p>
        </p:txBody>
      </p:sp>
      <p:sp>
        <p:nvSpPr>
          <p:cNvPr id="6" name="Text 2"/>
          <p:cNvSpPr/>
          <p:nvPr/>
        </p:nvSpPr>
        <p:spPr>
          <a:xfrm>
            <a:off x="1264956" y="4198686"/>
            <a:ext cx="2162171" cy="674023"/>
          </a:xfrm>
          <a:prstGeom prst="rect">
            <a:avLst/>
          </a:prstGeom>
          <a:noFill/>
          <a:ln/>
        </p:spPr>
        <p:txBody>
          <a:bodyPr wrap="none" lIns="0" tIns="0" rIns="0" bIns="0" rtlCol="0" anchor="t"/>
          <a:lstStyle/>
          <a:p>
            <a:pPr algn="ctr">
              <a:lnSpc>
                <a:spcPts val="1238"/>
              </a:lnSpc>
            </a:pPr>
            <a:endParaRPr lang="en-US" sz="1013" dirty="0"/>
          </a:p>
        </p:txBody>
      </p:sp>
      <p:sp>
        <p:nvSpPr>
          <p:cNvPr id="7" name="Text 3"/>
          <p:cNvSpPr/>
          <p:nvPr/>
        </p:nvSpPr>
        <p:spPr>
          <a:xfrm>
            <a:off x="1449065" y="3628053"/>
            <a:ext cx="991756" cy="367822"/>
          </a:xfrm>
          <a:prstGeom prst="rect">
            <a:avLst/>
          </a:prstGeom>
          <a:noFill/>
          <a:ln/>
        </p:spPr>
        <p:txBody>
          <a:bodyPr wrap="square" lIns="0" tIns="0" rIns="0" bIns="0" rtlCol="0" anchor="t"/>
          <a:lstStyle/>
          <a:p>
            <a:pPr algn="ctr">
              <a:lnSpc>
                <a:spcPts val="1013"/>
              </a:lnSpc>
            </a:pPr>
            <a:endParaRPr lang="en-US" sz="788" dirty="0"/>
          </a:p>
        </p:txBody>
      </p:sp>
      <p:pic>
        <p:nvPicPr>
          <p:cNvPr id="8" name="Image 2" descr="preencoded.png"/>
          <p:cNvPicPr>
            <a:picLocks noChangeAspect="1"/>
          </p:cNvPicPr>
          <p:nvPr/>
        </p:nvPicPr>
        <p:blipFill>
          <a:blip r:embed="rId4"/>
          <a:stretch>
            <a:fillRect/>
          </a:stretch>
        </p:blipFill>
        <p:spPr>
          <a:xfrm>
            <a:off x="1837832" y="4187278"/>
            <a:ext cx="219671" cy="219671"/>
          </a:xfrm>
          <a:prstGeom prst="rect">
            <a:avLst/>
          </a:prstGeom>
        </p:spPr>
      </p:pic>
      <p:sp>
        <p:nvSpPr>
          <p:cNvPr id="9" name="Text 4"/>
          <p:cNvSpPr/>
          <p:nvPr/>
        </p:nvSpPr>
        <p:spPr>
          <a:xfrm>
            <a:off x="2346041" y="4423002"/>
            <a:ext cx="997205" cy="153259"/>
          </a:xfrm>
          <a:prstGeom prst="rect">
            <a:avLst/>
          </a:prstGeom>
          <a:noFill/>
          <a:ln/>
        </p:spPr>
        <p:txBody>
          <a:bodyPr wrap="none" lIns="0" tIns="0" rIns="0" bIns="0" rtlCol="0" anchor="t"/>
          <a:lstStyle/>
          <a:p>
            <a:pPr algn="ctr">
              <a:lnSpc>
                <a:spcPts val="1238"/>
              </a:lnSpc>
            </a:pPr>
            <a:endParaRPr lang="en-US" sz="1013" dirty="0"/>
          </a:p>
        </p:txBody>
      </p:sp>
      <p:sp>
        <p:nvSpPr>
          <p:cNvPr id="10" name="Text 5"/>
          <p:cNvSpPr/>
          <p:nvPr/>
        </p:nvSpPr>
        <p:spPr>
          <a:xfrm>
            <a:off x="2429923" y="5602028"/>
            <a:ext cx="997205" cy="245215"/>
          </a:xfrm>
          <a:prstGeom prst="rect">
            <a:avLst/>
          </a:prstGeom>
          <a:noFill/>
          <a:ln/>
        </p:spPr>
        <p:txBody>
          <a:bodyPr wrap="square" lIns="0" tIns="0" rIns="0" bIns="0" rtlCol="0" anchor="t"/>
          <a:lstStyle/>
          <a:p>
            <a:pPr algn="ctr">
              <a:lnSpc>
                <a:spcPts val="1013"/>
              </a:lnSpc>
            </a:pPr>
            <a:endParaRPr lang="en-US" sz="788" dirty="0"/>
          </a:p>
        </p:txBody>
      </p:sp>
      <p:pic>
        <p:nvPicPr>
          <p:cNvPr id="11" name="Image 3" descr="preencoded.png"/>
          <p:cNvPicPr>
            <a:picLocks noChangeAspect="1"/>
          </p:cNvPicPr>
          <p:nvPr/>
        </p:nvPicPr>
        <p:blipFill>
          <a:blip r:embed="rId5"/>
          <a:stretch>
            <a:fillRect/>
          </a:stretch>
        </p:blipFill>
        <p:spPr>
          <a:xfrm>
            <a:off x="2818690" y="4988311"/>
            <a:ext cx="219671" cy="219671"/>
          </a:xfrm>
          <a:prstGeom prst="rect">
            <a:avLst/>
          </a:prstGeom>
        </p:spPr>
      </p:pic>
      <p:sp>
        <p:nvSpPr>
          <p:cNvPr id="12" name="Text 6"/>
          <p:cNvSpPr/>
          <p:nvPr/>
        </p:nvSpPr>
        <p:spPr>
          <a:xfrm>
            <a:off x="3399881" y="3473431"/>
            <a:ext cx="991756" cy="153259"/>
          </a:xfrm>
          <a:prstGeom prst="rect">
            <a:avLst/>
          </a:prstGeom>
          <a:noFill/>
          <a:ln/>
        </p:spPr>
        <p:txBody>
          <a:bodyPr wrap="none" lIns="0" tIns="0" rIns="0" bIns="0" rtlCol="0" anchor="t"/>
          <a:lstStyle/>
          <a:p>
            <a:pPr algn="ctr">
              <a:lnSpc>
                <a:spcPts val="1238"/>
              </a:lnSpc>
            </a:pPr>
            <a:endParaRPr lang="en-US" sz="1013" dirty="0"/>
          </a:p>
        </p:txBody>
      </p:sp>
      <p:sp>
        <p:nvSpPr>
          <p:cNvPr id="13" name="Text 7"/>
          <p:cNvSpPr/>
          <p:nvPr/>
        </p:nvSpPr>
        <p:spPr>
          <a:xfrm>
            <a:off x="3399881" y="3670284"/>
            <a:ext cx="991756" cy="245215"/>
          </a:xfrm>
          <a:prstGeom prst="rect">
            <a:avLst/>
          </a:prstGeom>
          <a:noFill/>
          <a:ln/>
        </p:spPr>
        <p:txBody>
          <a:bodyPr wrap="square" lIns="0" tIns="0" rIns="0" bIns="0" rtlCol="0" anchor="t"/>
          <a:lstStyle/>
          <a:p>
            <a:pPr algn="ctr">
              <a:lnSpc>
                <a:spcPts val="1013"/>
              </a:lnSpc>
            </a:pPr>
            <a:endParaRPr lang="en-US" sz="788" dirty="0"/>
          </a:p>
        </p:txBody>
      </p:sp>
      <p:pic>
        <p:nvPicPr>
          <p:cNvPr id="14" name="Image 4" descr="preencoded.png"/>
          <p:cNvPicPr>
            <a:picLocks noChangeAspect="1"/>
          </p:cNvPicPr>
          <p:nvPr/>
        </p:nvPicPr>
        <p:blipFill>
          <a:blip r:embed="rId6"/>
          <a:stretch>
            <a:fillRect/>
          </a:stretch>
        </p:blipFill>
        <p:spPr>
          <a:xfrm>
            <a:off x="3804996" y="4165481"/>
            <a:ext cx="219671" cy="219671"/>
          </a:xfrm>
          <a:prstGeom prst="rect">
            <a:avLst/>
          </a:prstGeom>
        </p:spPr>
      </p:pic>
      <p:sp>
        <p:nvSpPr>
          <p:cNvPr id="15" name="Text 8"/>
          <p:cNvSpPr/>
          <p:nvPr/>
        </p:nvSpPr>
        <p:spPr>
          <a:xfrm>
            <a:off x="4380738" y="5405175"/>
            <a:ext cx="991756" cy="153259"/>
          </a:xfrm>
          <a:prstGeom prst="rect">
            <a:avLst/>
          </a:prstGeom>
          <a:noFill/>
          <a:ln/>
        </p:spPr>
        <p:txBody>
          <a:bodyPr wrap="none" lIns="0" tIns="0" rIns="0" bIns="0" rtlCol="0" anchor="t"/>
          <a:lstStyle/>
          <a:p>
            <a:pPr algn="ctr">
              <a:lnSpc>
                <a:spcPts val="1238"/>
              </a:lnSpc>
            </a:pPr>
            <a:endParaRPr lang="en-US" sz="1013" dirty="0"/>
          </a:p>
        </p:txBody>
      </p:sp>
      <p:sp>
        <p:nvSpPr>
          <p:cNvPr id="16" name="Text 9"/>
          <p:cNvSpPr/>
          <p:nvPr/>
        </p:nvSpPr>
        <p:spPr>
          <a:xfrm>
            <a:off x="4380738" y="5602028"/>
            <a:ext cx="991756" cy="245215"/>
          </a:xfrm>
          <a:prstGeom prst="rect">
            <a:avLst/>
          </a:prstGeom>
          <a:noFill/>
          <a:ln/>
        </p:spPr>
        <p:txBody>
          <a:bodyPr wrap="square" lIns="0" tIns="0" rIns="0" bIns="0" rtlCol="0" anchor="t"/>
          <a:lstStyle/>
          <a:p>
            <a:pPr algn="ctr">
              <a:lnSpc>
                <a:spcPts val="1013"/>
              </a:lnSpc>
            </a:pPr>
            <a:endParaRPr lang="en-US" sz="788" dirty="0"/>
          </a:p>
        </p:txBody>
      </p:sp>
      <p:pic>
        <p:nvPicPr>
          <p:cNvPr id="17" name="Image 5" descr="preencoded.png"/>
          <p:cNvPicPr>
            <a:picLocks noChangeAspect="1"/>
          </p:cNvPicPr>
          <p:nvPr/>
        </p:nvPicPr>
        <p:blipFill>
          <a:blip r:embed="rId7"/>
          <a:stretch>
            <a:fillRect/>
          </a:stretch>
        </p:blipFill>
        <p:spPr>
          <a:xfrm>
            <a:off x="4769506" y="4988311"/>
            <a:ext cx="219671" cy="21967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45961" y="1185638"/>
            <a:ext cx="3305503" cy="413177"/>
          </a:xfrm>
          <a:prstGeom prst="rect">
            <a:avLst/>
          </a:prstGeom>
          <a:noFill/>
          <a:ln/>
        </p:spPr>
        <p:txBody>
          <a:bodyPr wrap="none" lIns="0" tIns="0" rIns="0" bIns="0" rtlCol="0" anchor="t"/>
          <a:lstStyle/>
          <a:p>
            <a:pPr>
              <a:lnSpc>
                <a:spcPts val="3225"/>
              </a:lnSpc>
            </a:pPr>
            <a:r>
              <a:rPr lang="en-US" sz="2800" dirty="0">
                <a:solidFill>
                  <a:srgbClr val="2C3F42"/>
                </a:solidFill>
                <a:latin typeface="Bitter Medium" pitchFamily="34" charset="0"/>
                <a:ea typeface="Bitter Medium" pitchFamily="34" charset="-122"/>
                <a:cs typeface="Bitter Medium" pitchFamily="34" charset="-120"/>
              </a:rPr>
              <a:t>Chatbot Elements</a:t>
            </a:r>
            <a:endParaRPr lang="en-US" sz="2800" dirty="0"/>
          </a:p>
        </p:txBody>
      </p:sp>
      <p:sp>
        <p:nvSpPr>
          <p:cNvPr id="3" name="Shape 1"/>
          <p:cNvSpPr/>
          <p:nvPr/>
        </p:nvSpPr>
        <p:spPr>
          <a:xfrm>
            <a:off x="528816" y="206981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45961" y="2086958"/>
            <a:ext cx="528816" cy="814566"/>
          </a:xfrm>
          <a:prstGeom prst="roundRect">
            <a:avLst>
              <a:gd name="adj" fmla="val 6611"/>
            </a:avLst>
          </a:prstGeom>
          <a:solidFill>
            <a:srgbClr val="FCE2CF"/>
          </a:solidFill>
          <a:ln/>
        </p:spPr>
        <p:txBody>
          <a:bodyPr/>
          <a:lstStyle/>
          <a:p>
            <a:endParaRPr lang="en-US" sz="1350" dirty="0"/>
          </a:p>
        </p:txBody>
      </p:sp>
      <p:sp>
        <p:nvSpPr>
          <p:cNvPr id="5" name="Text 3"/>
          <p:cNvSpPr/>
          <p:nvPr/>
        </p:nvSpPr>
        <p:spPr>
          <a:xfrm>
            <a:off x="708303" y="237029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1</a:t>
            </a:r>
            <a:endParaRPr lang="en-US" sz="1538" dirty="0"/>
          </a:p>
        </p:txBody>
      </p:sp>
      <p:sp>
        <p:nvSpPr>
          <p:cNvPr id="6" name="Text 4"/>
          <p:cNvSpPr/>
          <p:nvPr/>
        </p:nvSpPr>
        <p:spPr>
          <a:xfrm>
            <a:off x="1206937" y="221911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User Interface</a:t>
            </a:r>
            <a:endParaRPr lang="en-US" sz="2000" dirty="0"/>
          </a:p>
        </p:txBody>
      </p:sp>
      <p:sp>
        <p:nvSpPr>
          <p:cNvPr id="7" name="Text 5"/>
          <p:cNvSpPr/>
          <p:nvPr/>
        </p:nvSpPr>
        <p:spPr>
          <a:xfrm>
            <a:off x="1206937" y="2504956"/>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The front-end interface where users interact with the system</a:t>
            </a:r>
            <a:endParaRPr lang="en-US" sz="2000" dirty="0"/>
          </a:p>
        </p:txBody>
      </p:sp>
      <p:sp>
        <p:nvSpPr>
          <p:cNvPr id="8" name="Shape 6"/>
          <p:cNvSpPr/>
          <p:nvPr/>
        </p:nvSpPr>
        <p:spPr>
          <a:xfrm>
            <a:off x="528816" y="3050828"/>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9" name="Shape 7"/>
          <p:cNvSpPr/>
          <p:nvPr/>
        </p:nvSpPr>
        <p:spPr>
          <a:xfrm>
            <a:off x="545961" y="3067973"/>
            <a:ext cx="528816" cy="814566"/>
          </a:xfrm>
          <a:prstGeom prst="roundRect">
            <a:avLst>
              <a:gd name="adj" fmla="val 6611"/>
            </a:avLst>
          </a:prstGeom>
          <a:solidFill>
            <a:srgbClr val="FCE2CF"/>
          </a:solidFill>
          <a:ln/>
        </p:spPr>
        <p:txBody>
          <a:bodyPr/>
          <a:lstStyle/>
          <a:p>
            <a:endParaRPr lang="en-US" sz="1350"/>
          </a:p>
        </p:txBody>
      </p:sp>
      <p:sp>
        <p:nvSpPr>
          <p:cNvPr id="10" name="Text 8"/>
          <p:cNvSpPr/>
          <p:nvPr/>
        </p:nvSpPr>
        <p:spPr>
          <a:xfrm>
            <a:off x="708303" y="3351312"/>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2</a:t>
            </a:r>
            <a:endParaRPr lang="en-US" sz="1538" dirty="0"/>
          </a:p>
        </p:txBody>
      </p:sp>
      <p:sp>
        <p:nvSpPr>
          <p:cNvPr id="11" name="Text 9"/>
          <p:cNvSpPr/>
          <p:nvPr/>
        </p:nvSpPr>
        <p:spPr>
          <a:xfrm>
            <a:off x="1206937" y="3200132"/>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API Connection</a:t>
            </a:r>
            <a:endParaRPr lang="en-US" sz="2000" dirty="0"/>
          </a:p>
        </p:txBody>
      </p:sp>
      <p:sp>
        <p:nvSpPr>
          <p:cNvPr id="12" name="Text 10"/>
          <p:cNvSpPr/>
          <p:nvPr/>
        </p:nvSpPr>
        <p:spPr>
          <a:xfrm>
            <a:off x="1206937" y="348597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Secure connection to Large Language Model (OpenAI, Anthropic, Google, etc.)</a:t>
            </a:r>
            <a:endParaRPr lang="en-US" sz="2000" dirty="0"/>
          </a:p>
        </p:txBody>
      </p:sp>
      <p:sp>
        <p:nvSpPr>
          <p:cNvPr id="13" name="Shape 11"/>
          <p:cNvSpPr/>
          <p:nvPr/>
        </p:nvSpPr>
        <p:spPr>
          <a:xfrm>
            <a:off x="528816" y="4031843"/>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4" name="Shape 12"/>
          <p:cNvSpPr/>
          <p:nvPr/>
        </p:nvSpPr>
        <p:spPr>
          <a:xfrm>
            <a:off x="545961" y="4048988"/>
            <a:ext cx="528816" cy="814566"/>
          </a:xfrm>
          <a:prstGeom prst="roundRect">
            <a:avLst>
              <a:gd name="adj" fmla="val 6611"/>
            </a:avLst>
          </a:prstGeom>
          <a:solidFill>
            <a:srgbClr val="FCE2CF"/>
          </a:solidFill>
          <a:ln/>
        </p:spPr>
        <p:txBody>
          <a:bodyPr/>
          <a:lstStyle/>
          <a:p>
            <a:endParaRPr lang="en-US" sz="1350"/>
          </a:p>
        </p:txBody>
      </p:sp>
      <p:sp>
        <p:nvSpPr>
          <p:cNvPr id="15" name="Text 13"/>
          <p:cNvSpPr/>
          <p:nvPr/>
        </p:nvSpPr>
        <p:spPr>
          <a:xfrm>
            <a:off x="708303" y="4332327"/>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3</a:t>
            </a:r>
            <a:endParaRPr lang="en-US" sz="1538" dirty="0"/>
          </a:p>
        </p:txBody>
      </p:sp>
      <p:sp>
        <p:nvSpPr>
          <p:cNvPr id="16" name="Text 14"/>
          <p:cNvSpPr/>
          <p:nvPr/>
        </p:nvSpPr>
        <p:spPr>
          <a:xfrm>
            <a:off x="1206937" y="4181147"/>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System Prompt</a:t>
            </a:r>
            <a:endParaRPr lang="en-US" sz="2000" dirty="0"/>
          </a:p>
        </p:txBody>
      </p:sp>
      <p:sp>
        <p:nvSpPr>
          <p:cNvPr id="17" name="Text 15"/>
          <p:cNvSpPr/>
          <p:nvPr/>
        </p:nvSpPr>
        <p:spPr>
          <a:xfrm>
            <a:off x="1206937" y="4466987"/>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Instructions that define the chatbot's behavior (on top of API system prompt)</a:t>
            </a:r>
            <a:endParaRPr lang="en-US" sz="2000" dirty="0"/>
          </a:p>
        </p:txBody>
      </p:sp>
      <p:sp>
        <p:nvSpPr>
          <p:cNvPr id="18" name="Shape 16"/>
          <p:cNvSpPr/>
          <p:nvPr/>
        </p:nvSpPr>
        <p:spPr>
          <a:xfrm>
            <a:off x="528816" y="5012859"/>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19" name="Shape 17"/>
          <p:cNvSpPr/>
          <p:nvPr/>
        </p:nvSpPr>
        <p:spPr>
          <a:xfrm>
            <a:off x="545961" y="5030004"/>
            <a:ext cx="528816" cy="814566"/>
          </a:xfrm>
          <a:prstGeom prst="roundRect">
            <a:avLst>
              <a:gd name="adj" fmla="val 6611"/>
            </a:avLst>
          </a:prstGeom>
          <a:solidFill>
            <a:srgbClr val="FCE2CF"/>
          </a:solidFill>
          <a:ln/>
        </p:spPr>
        <p:txBody>
          <a:bodyPr/>
          <a:lstStyle/>
          <a:p>
            <a:endParaRPr lang="en-US" sz="1350"/>
          </a:p>
        </p:txBody>
      </p:sp>
      <p:sp>
        <p:nvSpPr>
          <p:cNvPr id="20" name="Text 18"/>
          <p:cNvSpPr/>
          <p:nvPr/>
        </p:nvSpPr>
        <p:spPr>
          <a:xfrm>
            <a:off x="708303" y="5313343"/>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4</a:t>
            </a:r>
            <a:endParaRPr lang="en-US" sz="1538" dirty="0"/>
          </a:p>
        </p:txBody>
      </p:sp>
      <p:sp>
        <p:nvSpPr>
          <p:cNvPr id="21" name="Text 19"/>
          <p:cNvSpPr/>
          <p:nvPr/>
        </p:nvSpPr>
        <p:spPr>
          <a:xfrm>
            <a:off x="1206937" y="5162163"/>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Document Retrieval</a:t>
            </a:r>
            <a:endParaRPr lang="en-US" sz="2000" dirty="0"/>
          </a:p>
        </p:txBody>
      </p:sp>
      <p:sp>
        <p:nvSpPr>
          <p:cNvPr id="22" name="Text 20"/>
          <p:cNvSpPr/>
          <p:nvPr/>
        </p:nvSpPr>
        <p:spPr>
          <a:xfrm>
            <a:off x="1206937" y="5448002"/>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capability to access specific documents or knowledge bases</a:t>
            </a:r>
            <a:endParaRPr lang="en-US" sz="2000" dirty="0"/>
          </a:p>
        </p:txBody>
      </p:sp>
      <p:sp>
        <p:nvSpPr>
          <p:cNvPr id="23" name="Shape 21"/>
          <p:cNvSpPr/>
          <p:nvPr/>
        </p:nvSpPr>
        <p:spPr>
          <a:xfrm>
            <a:off x="528816" y="5993874"/>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4" name="Shape 22"/>
          <p:cNvSpPr/>
          <p:nvPr/>
        </p:nvSpPr>
        <p:spPr>
          <a:xfrm>
            <a:off x="545961" y="6011019"/>
            <a:ext cx="528816" cy="814566"/>
          </a:xfrm>
          <a:prstGeom prst="roundRect">
            <a:avLst>
              <a:gd name="adj" fmla="val 6611"/>
            </a:avLst>
          </a:prstGeom>
          <a:solidFill>
            <a:srgbClr val="FCE2CF"/>
          </a:solidFill>
          <a:ln/>
        </p:spPr>
        <p:txBody>
          <a:bodyPr/>
          <a:lstStyle/>
          <a:p>
            <a:endParaRPr lang="en-US" sz="1350"/>
          </a:p>
        </p:txBody>
      </p:sp>
      <p:sp>
        <p:nvSpPr>
          <p:cNvPr id="25" name="Text 23"/>
          <p:cNvSpPr/>
          <p:nvPr/>
        </p:nvSpPr>
        <p:spPr>
          <a:xfrm>
            <a:off x="708303" y="6294359"/>
            <a:ext cx="198329" cy="247888"/>
          </a:xfrm>
          <a:prstGeom prst="rect">
            <a:avLst/>
          </a:prstGeom>
          <a:noFill/>
          <a:ln/>
        </p:spPr>
        <p:txBody>
          <a:bodyPr wrap="none" lIns="0" tIns="0" rIns="0" bIns="0" rtlCol="0" anchor="t"/>
          <a:lstStyle/>
          <a:p>
            <a:pPr>
              <a:lnSpc>
                <a:spcPts val="1538"/>
              </a:lnSpc>
            </a:pPr>
            <a:r>
              <a:rPr lang="en-US" sz="1538" dirty="0">
                <a:solidFill>
                  <a:srgbClr val="2B2E3C"/>
                </a:solidFill>
                <a:latin typeface="Bitter Medium" pitchFamily="34" charset="0"/>
                <a:ea typeface="Bitter Medium" pitchFamily="34" charset="-122"/>
                <a:cs typeface="Bitter Medium" pitchFamily="34" charset="-120"/>
              </a:rPr>
              <a:t>5</a:t>
            </a:r>
            <a:endParaRPr lang="en-US" sz="1538" dirty="0"/>
          </a:p>
        </p:txBody>
      </p:sp>
      <p:sp>
        <p:nvSpPr>
          <p:cNvPr id="26" name="Text 24"/>
          <p:cNvSpPr/>
          <p:nvPr/>
        </p:nvSpPr>
        <p:spPr>
          <a:xfrm>
            <a:off x="1206937" y="6143179"/>
            <a:ext cx="1652707" cy="206544"/>
          </a:xfrm>
          <a:prstGeom prst="rect">
            <a:avLst/>
          </a:prstGeom>
          <a:noFill/>
          <a:ln/>
        </p:spPr>
        <p:txBody>
          <a:bodyPr wrap="none" lIns="0" tIns="0" rIns="0" bIns="0" rtlCol="0" anchor="t"/>
          <a:lstStyle/>
          <a:p>
            <a:pPr>
              <a:lnSpc>
                <a:spcPts val="1613"/>
              </a:lnSpc>
            </a:pPr>
            <a:r>
              <a:rPr lang="en-US" sz="2000" b="1" dirty="0">
                <a:solidFill>
                  <a:srgbClr val="2B2E3C"/>
                </a:solidFill>
                <a:latin typeface="Bitter Medium" pitchFamily="34" charset="0"/>
                <a:ea typeface="Bitter Medium" pitchFamily="34" charset="-122"/>
                <a:cs typeface="Bitter Medium" pitchFamily="34" charset="-120"/>
              </a:rPr>
              <a:t>Tool Integration</a:t>
            </a:r>
            <a:endParaRPr lang="en-US" sz="2000" dirty="0"/>
          </a:p>
        </p:txBody>
      </p:sp>
      <p:sp>
        <p:nvSpPr>
          <p:cNvPr id="27" name="Text 25"/>
          <p:cNvSpPr/>
          <p:nvPr/>
        </p:nvSpPr>
        <p:spPr>
          <a:xfrm>
            <a:off x="1206937" y="6429018"/>
            <a:ext cx="9219902" cy="264408"/>
          </a:xfrm>
          <a:prstGeom prst="rect">
            <a:avLst/>
          </a:prstGeom>
          <a:noFill/>
          <a:ln/>
        </p:spPr>
        <p:txBody>
          <a:bodyPr wrap="none" lIns="0" tIns="0" rIns="0" bIns="0" rtlCol="0" anchor="t"/>
          <a:lstStyle/>
          <a:p>
            <a:pPr>
              <a:lnSpc>
                <a:spcPts val="2063"/>
              </a:lnSpc>
            </a:pPr>
            <a:r>
              <a:rPr lang="en-US" sz="2000" dirty="0">
                <a:solidFill>
                  <a:srgbClr val="2B2E3C"/>
                </a:solidFill>
                <a:latin typeface="Open Sans" pitchFamily="34" charset="0"/>
                <a:ea typeface="Open Sans" pitchFamily="34" charset="-122"/>
                <a:cs typeface="Open Sans" pitchFamily="34" charset="-120"/>
              </a:rPr>
              <a:t>Optional connections to external tools, databases, or APIs</a:t>
            </a:r>
            <a:endParaRPr lang="en-US"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3" name="Text 0"/>
          <p:cNvSpPr/>
          <p:nvPr/>
        </p:nvSpPr>
        <p:spPr>
          <a:xfrm>
            <a:off x="557243" y="995880"/>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System Prompts:  The Foundation</a:t>
            </a:r>
            <a:endParaRPr lang="en-US" sz="2925" dirty="0"/>
          </a:p>
        </p:txBody>
      </p:sp>
      <p:sp>
        <p:nvSpPr>
          <p:cNvPr id="4" name="Text 1"/>
          <p:cNvSpPr/>
          <p:nvPr/>
        </p:nvSpPr>
        <p:spPr>
          <a:xfrm>
            <a:off x="557243" y="2583761"/>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 system prompt is text sent to the LLM alongside each user prompt. </a:t>
            </a:r>
            <a:endParaRPr lang="en-US" sz="2000" dirty="0"/>
          </a:p>
        </p:txBody>
      </p:sp>
      <p:sp>
        <p:nvSpPr>
          <p:cNvPr id="5" name="Text 2"/>
          <p:cNvSpPr/>
          <p:nvPr/>
        </p:nvSpPr>
        <p:spPr>
          <a:xfrm>
            <a:off x="563380" y="3822434"/>
            <a:ext cx="5358741" cy="1258930"/>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It defines the chatbot's personality, expertise level, response format, operational constraints, and provides supplemental information for the LLM.</a:t>
            </a:r>
            <a:endParaRPr lang="en-US" sz="2000" dirty="0"/>
          </a:p>
        </p:txBody>
      </p:sp>
      <p:sp>
        <p:nvSpPr>
          <p:cNvPr id="6" name="Text 3"/>
          <p:cNvSpPr/>
          <p:nvPr/>
        </p:nvSpPr>
        <p:spPr>
          <a:xfrm>
            <a:off x="557243" y="6936004"/>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Explore </a:t>
            </a:r>
            <a:r>
              <a:rPr lang="en-US" sz="2000" u="sng" dirty="0">
                <a:solidFill>
                  <a:srgbClr val="D2600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Anthropic's System Prompts</a:t>
            </a:r>
            <a:endParaRPr lang="en-US" sz="2000" dirty="0"/>
          </a:p>
        </p:txBody>
      </p:sp>
      <p:sp>
        <p:nvSpPr>
          <p:cNvPr id="7" name="TextBox 6">
            <a:extLst>
              <a:ext uri="{FF2B5EF4-FFF2-40B4-BE49-F238E27FC236}">
                <a16:creationId xmlns:a16="http://schemas.microsoft.com/office/drawing/2014/main" id="{FB2CBC5B-BB34-4CFE-D493-BFB8EF340DFB}"/>
              </a:ext>
            </a:extLst>
          </p:cNvPr>
          <p:cNvSpPr txBox="1"/>
          <p:nvPr/>
        </p:nvSpPr>
        <p:spPr>
          <a:xfrm>
            <a:off x="472020" y="5433838"/>
            <a:ext cx="5667316" cy="707886"/>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The system prompt in a custom chatbot adds to the system prompt of the LLM’s API.</a:t>
            </a:r>
          </a:p>
        </p:txBody>
      </p:sp>
      <p:pic>
        <p:nvPicPr>
          <p:cNvPr id="7170" name="Picture 2">
            <a:extLst>
              <a:ext uri="{FF2B5EF4-FFF2-40B4-BE49-F238E27FC236}">
                <a16:creationId xmlns:a16="http://schemas.microsoft.com/office/drawing/2014/main" id="{7E828408-20DD-6918-B397-AA2035A70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336" y="1929493"/>
            <a:ext cx="4660985" cy="4660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595342" y="860933"/>
            <a:ext cx="665279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RAG: Retrieval Augmented Generation</a:t>
            </a:r>
            <a:endParaRPr lang="en-US" sz="2925" dirty="0"/>
          </a:p>
        </p:txBody>
      </p:sp>
      <p:sp>
        <p:nvSpPr>
          <p:cNvPr id="3" name="Text 1"/>
          <p:cNvSpPr/>
          <p:nvPr/>
        </p:nvSpPr>
        <p:spPr>
          <a:xfrm>
            <a:off x="595342"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5" name="Text 3"/>
          <p:cNvSpPr/>
          <p:nvPr/>
        </p:nvSpPr>
        <p:spPr>
          <a:xfrm>
            <a:off x="594563" y="23434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Storage</a:t>
            </a:r>
            <a:endParaRPr lang="en-US" sz="2000" dirty="0"/>
          </a:p>
        </p:txBody>
      </p:sp>
      <p:sp>
        <p:nvSpPr>
          <p:cNvPr id="6" name="Text 4"/>
          <p:cNvSpPr/>
          <p:nvPr/>
        </p:nvSpPr>
        <p:spPr>
          <a:xfrm>
            <a:off x="594563" y="2739913"/>
            <a:ext cx="8499671"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Store relevant documents in a searchable database or vector store</a:t>
            </a:r>
            <a:endParaRPr lang="en-US" sz="2000" dirty="0"/>
          </a:p>
        </p:txBody>
      </p:sp>
      <p:sp>
        <p:nvSpPr>
          <p:cNvPr id="7" name="Text 5"/>
          <p:cNvSpPr/>
          <p:nvPr/>
        </p:nvSpPr>
        <p:spPr>
          <a:xfrm>
            <a:off x="5560784" y="2666941"/>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595341" y="3422514"/>
            <a:ext cx="4816673" cy="17145"/>
          </a:xfrm>
          <a:prstGeom prst="rect">
            <a:avLst/>
          </a:prstGeom>
          <a:solidFill>
            <a:srgbClr val="D2600F"/>
          </a:solidFill>
          <a:ln/>
        </p:spPr>
        <p:txBody>
          <a:bodyPr/>
          <a:lstStyle/>
          <a:p>
            <a:endParaRPr lang="en-US" sz="1350"/>
          </a:p>
        </p:txBody>
      </p:sp>
      <p:sp>
        <p:nvSpPr>
          <p:cNvPr id="9" name="Text 7"/>
          <p:cNvSpPr/>
          <p:nvPr/>
        </p:nvSpPr>
        <p:spPr>
          <a:xfrm>
            <a:off x="595341" y="3659731"/>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Relevance Matching</a:t>
            </a:r>
            <a:endParaRPr lang="en-US" sz="2000" dirty="0"/>
          </a:p>
        </p:txBody>
      </p:sp>
      <p:sp>
        <p:nvSpPr>
          <p:cNvPr id="10" name="Text 8"/>
          <p:cNvSpPr/>
          <p:nvPr/>
        </p:nvSpPr>
        <p:spPr>
          <a:xfrm>
            <a:off x="594562" y="4001061"/>
            <a:ext cx="92290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Choose most relevant document chunks using vector similarity algorithms</a:t>
            </a:r>
            <a:endParaRPr lang="en-US" sz="2000" dirty="0"/>
          </a:p>
        </p:txBody>
      </p:sp>
      <p:sp>
        <p:nvSpPr>
          <p:cNvPr id="11" name="Text 9"/>
          <p:cNvSpPr/>
          <p:nvPr/>
        </p:nvSpPr>
        <p:spPr>
          <a:xfrm>
            <a:off x="595342"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595343" y="2099810"/>
            <a:ext cx="4816673" cy="17145"/>
          </a:xfrm>
          <a:prstGeom prst="rect">
            <a:avLst/>
          </a:prstGeom>
          <a:solidFill>
            <a:srgbClr val="D2600F"/>
          </a:solidFill>
          <a:ln/>
        </p:spPr>
        <p:txBody>
          <a:bodyPr/>
          <a:lstStyle/>
          <a:p>
            <a:endParaRPr lang="en-US" sz="1350"/>
          </a:p>
        </p:txBody>
      </p:sp>
      <p:sp>
        <p:nvSpPr>
          <p:cNvPr id="13" name="Text 11"/>
          <p:cNvSpPr/>
          <p:nvPr/>
        </p:nvSpPr>
        <p:spPr>
          <a:xfrm>
            <a:off x="594562" y="4914460"/>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Context Integration</a:t>
            </a:r>
            <a:endParaRPr lang="en-US" sz="2000" dirty="0"/>
          </a:p>
        </p:txBody>
      </p:sp>
      <p:sp>
        <p:nvSpPr>
          <p:cNvPr id="14" name="Text 12"/>
          <p:cNvSpPr/>
          <p:nvPr/>
        </p:nvSpPr>
        <p:spPr>
          <a:xfrm>
            <a:off x="594562" y="5308498"/>
            <a:ext cx="96317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Send relevant chunks to LLM along with user prompt and system prompt</a:t>
            </a:r>
            <a:endParaRPr lang="en-US" sz="2000" dirty="0"/>
          </a:p>
        </p:txBody>
      </p:sp>
      <p:sp>
        <p:nvSpPr>
          <p:cNvPr id="15" name="Text 13"/>
          <p:cNvSpPr/>
          <p:nvPr/>
        </p:nvSpPr>
        <p:spPr>
          <a:xfrm>
            <a:off x="5560784" y="4189096"/>
            <a:ext cx="148769" cy="186005"/>
          </a:xfrm>
          <a:prstGeom prst="rect">
            <a:avLst/>
          </a:prstGeom>
          <a:noFill/>
          <a:ln/>
        </p:spPr>
        <p:txBody>
          <a:bodyPr wrap="none" lIns="0" tIns="0" rIns="0" bIns="0" rtlCol="0" anchor="t"/>
          <a:lstStyle/>
          <a:p>
            <a:pPr>
              <a:lnSpc>
                <a:spcPts val="1875"/>
              </a:lnSpc>
            </a:pPr>
            <a:endParaRPr lang="en-US" sz="1163" dirty="0"/>
          </a:p>
        </p:txBody>
      </p:sp>
      <p:sp>
        <p:nvSpPr>
          <p:cNvPr id="17" name="Text 15"/>
          <p:cNvSpPr/>
          <p:nvPr/>
        </p:nvSpPr>
        <p:spPr>
          <a:xfrm>
            <a:off x="5560785" y="4533513"/>
            <a:ext cx="1860679" cy="232619"/>
          </a:xfrm>
          <a:prstGeom prst="rect">
            <a:avLst/>
          </a:prstGeom>
          <a:noFill/>
          <a:ln/>
        </p:spPr>
        <p:txBody>
          <a:bodyPr wrap="none" lIns="0" tIns="0" rIns="0" bIns="0" rtlCol="0" anchor="t"/>
          <a:lstStyle/>
          <a:p>
            <a:pPr>
              <a:lnSpc>
                <a:spcPts val="1800"/>
              </a:lnSpc>
            </a:pPr>
            <a:endParaRPr lang="en-US" sz="1463" dirty="0"/>
          </a:p>
        </p:txBody>
      </p:sp>
      <p:sp>
        <p:nvSpPr>
          <p:cNvPr id="18" name="Text 16"/>
          <p:cNvSpPr/>
          <p:nvPr/>
        </p:nvSpPr>
        <p:spPr>
          <a:xfrm>
            <a:off x="5560785" y="4855428"/>
            <a:ext cx="4816673" cy="595432"/>
          </a:xfrm>
          <a:prstGeom prst="rect">
            <a:avLst/>
          </a:prstGeom>
          <a:noFill/>
          <a:ln/>
        </p:spPr>
        <p:txBody>
          <a:bodyPr wrap="square" lIns="0" tIns="0" rIns="0" bIns="0" rtlCol="0" anchor="t"/>
          <a:lstStyle/>
          <a:p>
            <a:pPr>
              <a:lnSpc>
                <a:spcPts val="2325"/>
              </a:lnSpc>
            </a:pPr>
            <a:endParaRPr lang="en-US" sz="1463" dirty="0"/>
          </a:p>
        </p:txBody>
      </p:sp>
      <p:sp>
        <p:nvSpPr>
          <p:cNvPr id="19" name="Text 17"/>
          <p:cNvSpPr/>
          <p:nvPr/>
        </p:nvSpPr>
        <p:spPr>
          <a:xfrm>
            <a:off x="744111" y="6176942"/>
            <a:ext cx="9782116" cy="595432"/>
          </a:xfrm>
          <a:prstGeom prst="rect">
            <a:avLst/>
          </a:prstGeom>
          <a:noFill/>
          <a:ln/>
        </p:spPr>
        <p:txBody>
          <a:bodyPr wrap="square" lIns="0" tIns="0" rIns="0" bIns="0" rtlCol="0" anchor="t"/>
          <a:lstStyle/>
          <a:p>
            <a:pPr>
              <a:lnSpc>
                <a:spcPts val="2325"/>
              </a:lnSpc>
            </a:pPr>
            <a:endParaRPr lang="en-US" sz="1463" dirty="0"/>
          </a:p>
        </p:txBody>
      </p:sp>
      <p:sp>
        <p:nvSpPr>
          <p:cNvPr id="20" name="Shape 10">
            <a:extLst>
              <a:ext uri="{FF2B5EF4-FFF2-40B4-BE49-F238E27FC236}">
                <a16:creationId xmlns:a16="http://schemas.microsoft.com/office/drawing/2014/main" id="{EE85D0C2-A39F-8865-00A0-CFD61F939E8E}"/>
              </a:ext>
            </a:extLst>
          </p:cNvPr>
          <p:cNvSpPr/>
          <p:nvPr/>
        </p:nvSpPr>
        <p:spPr>
          <a:xfrm>
            <a:off x="595343" y="4705205"/>
            <a:ext cx="4816673" cy="17145"/>
          </a:xfrm>
          <a:prstGeom prst="rect">
            <a:avLst/>
          </a:prstGeom>
          <a:solidFill>
            <a:srgbClr val="D2600F"/>
          </a:solidFill>
          <a:ln/>
        </p:spPr>
        <p:txBody>
          <a:bodyPr/>
          <a:lstStyle/>
          <a:p>
            <a:endParaRPr lang="en-US" sz="1350"/>
          </a:p>
        </p:txBody>
      </p:sp>
      <p:sp>
        <p:nvSpPr>
          <p:cNvPr id="21" name="Shape 1">
            <a:extLst>
              <a:ext uri="{FF2B5EF4-FFF2-40B4-BE49-F238E27FC236}">
                <a16:creationId xmlns:a16="http://schemas.microsoft.com/office/drawing/2014/main" id="{061A8068-997B-6D75-C933-0F0F70DA7242}"/>
              </a:ext>
            </a:extLst>
          </p:cNvPr>
          <p:cNvSpPr/>
          <p:nvPr/>
        </p:nvSpPr>
        <p:spPr>
          <a:xfrm>
            <a:off x="594563" y="6381822"/>
            <a:ext cx="9915168" cy="848856"/>
          </a:xfrm>
          <a:prstGeom prst="roundRect">
            <a:avLst>
              <a:gd name="adj" fmla="val 6542"/>
            </a:avLst>
          </a:prstGeom>
          <a:solidFill>
            <a:srgbClr val="FFF8F0"/>
          </a:solidFill>
          <a:ln w="22860">
            <a:solidFill>
              <a:srgbClr val="E2C8B5"/>
            </a:solidFill>
            <a:prstDash val="solid"/>
          </a:ln>
        </p:spPr>
        <p:txBody>
          <a:bodyPr/>
          <a:lstStyle/>
          <a:p>
            <a:endParaRPr lang="en-US" sz="1350"/>
          </a:p>
        </p:txBody>
      </p:sp>
      <p:sp>
        <p:nvSpPr>
          <p:cNvPr id="22" name="Text 17">
            <a:extLst>
              <a:ext uri="{FF2B5EF4-FFF2-40B4-BE49-F238E27FC236}">
                <a16:creationId xmlns:a16="http://schemas.microsoft.com/office/drawing/2014/main" id="{1C1DA394-A928-2585-C974-3B0956D860C5}"/>
              </a:ext>
            </a:extLst>
          </p:cNvPr>
          <p:cNvSpPr/>
          <p:nvPr/>
        </p:nvSpPr>
        <p:spPr>
          <a:xfrm>
            <a:off x="744111" y="6638985"/>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RAG is a key element of many corporate AI implementations. </a:t>
            </a:r>
            <a:endParaRPr lang="en-US" sz="146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742E-275F-AE81-D58C-FC5F0774DA2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7C48676-5D02-77C3-ABB1-7E1279A2DED2}"/>
              </a:ext>
            </a:extLst>
          </p:cNvPr>
          <p:cNvSpPr/>
          <p:nvPr/>
        </p:nvSpPr>
        <p:spPr>
          <a:xfrm>
            <a:off x="606622" y="1557280"/>
            <a:ext cx="372135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 LM</a:t>
            </a:r>
            <a:endParaRPr lang="en-US" sz="3200" dirty="0"/>
          </a:p>
        </p:txBody>
      </p:sp>
      <p:sp>
        <p:nvSpPr>
          <p:cNvPr id="3" name="Text 1">
            <a:extLst>
              <a:ext uri="{FF2B5EF4-FFF2-40B4-BE49-F238E27FC236}">
                <a16:creationId xmlns:a16="http://schemas.microsoft.com/office/drawing/2014/main" id="{8DF14FC6-78E9-0556-4F4C-1E045BDDE91B}"/>
              </a:ext>
            </a:extLst>
          </p:cNvPr>
          <p:cNvSpPr/>
          <p:nvPr/>
        </p:nvSpPr>
        <p:spPr>
          <a:xfrm>
            <a:off x="595343" y="3014038"/>
            <a:ext cx="2232779" cy="279053"/>
          </a:xfrm>
          <a:prstGeom prst="rect">
            <a:avLst/>
          </a:prstGeom>
          <a:noFill/>
          <a:ln/>
        </p:spPr>
        <p:txBody>
          <a:bodyPr wrap="none" lIns="0" tIns="0" rIns="0" bIns="0" rtlCol="0" anchor="t"/>
          <a:lstStyle/>
          <a:p>
            <a:pPr>
              <a:lnSpc>
                <a:spcPts val="2175"/>
              </a:lnSpc>
            </a:pPr>
            <a:r>
              <a:rPr lang="en-US" sz="2000" dirty="0">
                <a:solidFill>
                  <a:srgbClr val="2C3F42"/>
                </a:solidFill>
                <a:latin typeface="Bitter Medium" pitchFamily="34" charset="0"/>
                <a:ea typeface="Bitter Medium" pitchFamily="34" charset="-122"/>
                <a:cs typeface="Bitter Medium" pitchFamily="34" charset="-120"/>
              </a:rPr>
              <a:t>Capabilities</a:t>
            </a:r>
            <a:r>
              <a:rPr lang="en-US" sz="1725" dirty="0">
                <a:solidFill>
                  <a:srgbClr val="2C3F42"/>
                </a:solidFill>
                <a:latin typeface="Bitter Medium" pitchFamily="34" charset="0"/>
                <a:ea typeface="Bitter Medium" pitchFamily="34" charset="-122"/>
                <a:cs typeface="Bitter Medium" pitchFamily="34" charset="-120"/>
              </a:rPr>
              <a:t>:</a:t>
            </a:r>
            <a:endParaRPr lang="en-US" sz="1725" dirty="0"/>
          </a:p>
        </p:txBody>
      </p:sp>
      <p:sp>
        <p:nvSpPr>
          <p:cNvPr id="4" name="Shape 2">
            <a:extLst>
              <a:ext uri="{FF2B5EF4-FFF2-40B4-BE49-F238E27FC236}">
                <a16:creationId xmlns:a16="http://schemas.microsoft.com/office/drawing/2014/main" id="{A49D66BF-B2FE-A81F-3928-F831C04B3C13}"/>
              </a:ext>
            </a:extLst>
          </p:cNvPr>
          <p:cNvSpPr/>
          <p:nvPr/>
        </p:nvSpPr>
        <p:spPr>
          <a:xfrm>
            <a:off x="59534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5" name="Text 3">
            <a:extLst>
              <a:ext uri="{FF2B5EF4-FFF2-40B4-BE49-F238E27FC236}">
                <a16:creationId xmlns:a16="http://schemas.microsoft.com/office/drawing/2014/main" id="{8A79906C-D055-8128-9075-425E76C21992}"/>
              </a:ext>
            </a:extLst>
          </p:cNvPr>
          <p:cNvSpPr/>
          <p:nvPr/>
        </p:nvSpPr>
        <p:spPr>
          <a:xfrm>
            <a:off x="74982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Chat</a:t>
            </a:r>
            <a:endParaRPr lang="en-US" sz="2000" dirty="0"/>
          </a:p>
        </p:txBody>
      </p:sp>
      <p:sp>
        <p:nvSpPr>
          <p:cNvPr id="6" name="Shape 4">
            <a:extLst>
              <a:ext uri="{FF2B5EF4-FFF2-40B4-BE49-F238E27FC236}">
                <a16:creationId xmlns:a16="http://schemas.microsoft.com/office/drawing/2014/main" id="{D7FC1259-9B06-735F-BE93-F62C63C59663}"/>
              </a:ext>
            </a:extLst>
          </p:cNvPr>
          <p:cNvSpPr/>
          <p:nvPr/>
        </p:nvSpPr>
        <p:spPr>
          <a:xfrm>
            <a:off x="3905578" y="351633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7" name="Text 5">
            <a:extLst>
              <a:ext uri="{FF2B5EF4-FFF2-40B4-BE49-F238E27FC236}">
                <a16:creationId xmlns:a16="http://schemas.microsoft.com/office/drawing/2014/main" id="{1957A17A-F396-4972-619B-5F42F99552AB}"/>
              </a:ext>
            </a:extLst>
          </p:cNvPr>
          <p:cNvSpPr/>
          <p:nvPr/>
        </p:nvSpPr>
        <p:spPr>
          <a:xfrm>
            <a:off x="4060062"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Audio overview</a:t>
            </a:r>
            <a:endParaRPr lang="en-US" sz="2000" dirty="0"/>
          </a:p>
        </p:txBody>
      </p:sp>
      <p:sp>
        <p:nvSpPr>
          <p:cNvPr id="8" name="Shape 6">
            <a:extLst>
              <a:ext uri="{FF2B5EF4-FFF2-40B4-BE49-F238E27FC236}">
                <a16:creationId xmlns:a16="http://schemas.microsoft.com/office/drawing/2014/main" id="{D831ADF8-2085-1859-5DA7-415DA07A19B9}"/>
              </a:ext>
            </a:extLst>
          </p:cNvPr>
          <p:cNvSpPr/>
          <p:nvPr/>
        </p:nvSpPr>
        <p:spPr>
          <a:xfrm>
            <a:off x="7215903" y="3516332"/>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9" name="Text 7">
            <a:extLst>
              <a:ext uri="{FF2B5EF4-FFF2-40B4-BE49-F238E27FC236}">
                <a16:creationId xmlns:a16="http://schemas.microsoft.com/office/drawing/2014/main" id="{7E197945-7F9C-7A73-6228-2EDCB60412F3}"/>
              </a:ext>
            </a:extLst>
          </p:cNvPr>
          <p:cNvSpPr/>
          <p:nvPr/>
        </p:nvSpPr>
        <p:spPr>
          <a:xfrm>
            <a:off x="7370386" y="3670816"/>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Video overview</a:t>
            </a:r>
            <a:endParaRPr lang="en-US" sz="2000" dirty="0"/>
          </a:p>
        </p:txBody>
      </p:sp>
      <p:sp>
        <p:nvSpPr>
          <p:cNvPr id="10" name="Shape 8">
            <a:extLst>
              <a:ext uri="{FF2B5EF4-FFF2-40B4-BE49-F238E27FC236}">
                <a16:creationId xmlns:a16="http://schemas.microsoft.com/office/drawing/2014/main" id="{4F55CCCF-4BEB-680B-4F23-9AEABCD9668E}"/>
              </a:ext>
            </a:extLst>
          </p:cNvPr>
          <p:cNvSpPr/>
          <p:nvPr/>
        </p:nvSpPr>
        <p:spPr>
          <a:xfrm>
            <a:off x="59534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1" name="Text 9">
            <a:extLst>
              <a:ext uri="{FF2B5EF4-FFF2-40B4-BE49-F238E27FC236}">
                <a16:creationId xmlns:a16="http://schemas.microsoft.com/office/drawing/2014/main" id="{B74ACD4D-4F00-CA4D-5358-7A757D15DCDF}"/>
              </a:ext>
            </a:extLst>
          </p:cNvPr>
          <p:cNvSpPr/>
          <p:nvPr/>
        </p:nvSpPr>
        <p:spPr>
          <a:xfrm>
            <a:off x="74982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Flash cards</a:t>
            </a:r>
            <a:endParaRPr lang="en-US" sz="2000" dirty="0"/>
          </a:p>
        </p:txBody>
      </p:sp>
      <p:sp>
        <p:nvSpPr>
          <p:cNvPr id="12" name="Shape 10">
            <a:extLst>
              <a:ext uri="{FF2B5EF4-FFF2-40B4-BE49-F238E27FC236}">
                <a16:creationId xmlns:a16="http://schemas.microsoft.com/office/drawing/2014/main" id="{383155C6-1ECB-C753-DB6C-1111AC61ACB3}"/>
              </a:ext>
            </a:extLst>
          </p:cNvPr>
          <p:cNvSpPr/>
          <p:nvPr/>
        </p:nvSpPr>
        <p:spPr>
          <a:xfrm>
            <a:off x="3905578" y="4206686"/>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3" name="Text 11">
            <a:extLst>
              <a:ext uri="{FF2B5EF4-FFF2-40B4-BE49-F238E27FC236}">
                <a16:creationId xmlns:a16="http://schemas.microsoft.com/office/drawing/2014/main" id="{582F78C9-927E-15A6-4D0F-9254E3B22F59}"/>
              </a:ext>
            </a:extLst>
          </p:cNvPr>
          <p:cNvSpPr/>
          <p:nvPr/>
        </p:nvSpPr>
        <p:spPr>
          <a:xfrm>
            <a:off x="4060062"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Quiz</a:t>
            </a:r>
            <a:endParaRPr lang="en-US" sz="2000" dirty="0"/>
          </a:p>
        </p:txBody>
      </p:sp>
      <p:sp>
        <p:nvSpPr>
          <p:cNvPr id="14" name="Shape 12">
            <a:extLst>
              <a:ext uri="{FF2B5EF4-FFF2-40B4-BE49-F238E27FC236}">
                <a16:creationId xmlns:a16="http://schemas.microsoft.com/office/drawing/2014/main" id="{AD3B1B4F-8F2B-BAD7-7046-E334AA352C85}"/>
              </a:ext>
            </a:extLst>
          </p:cNvPr>
          <p:cNvSpPr/>
          <p:nvPr/>
        </p:nvSpPr>
        <p:spPr>
          <a:xfrm>
            <a:off x="7215903" y="420668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5" name="Text 13">
            <a:extLst>
              <a:ext uri="{FF2B5EF4-FFF2-40B4-BE49-F238E27FC236}">
                <a16:creationId xmlns:a16="http://schemas.microsoft.com/office/drawing/2014/main" id="{04F1CDE3-0EA5-FA26-4DE3-59B07D921B81}"/>
              </a:ext>
            </a:extLst>
          </p:cNvPr>
          <p:cNvSpPr/>
          <p:nvPr/>
        </p:nvSpPr>
        <p:spPr>
          <a:xfrm>
            <a:off x="7370386" y="4361170"/>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Reports</a:t>
            </a:r>
            <a:endParaRPr lang="en-US" sz="2000" dirty="0"/>
          </a:p>
        </p:txBody>
      </p:sp>
      <p:sp>
        <p:nvSpPr>
          <p:cNvPr id="16" name="Shape 14">
            <a:extLst>
              <a:ext uri="{FF2B5EF4-FFF2-40B4-BE49-F238E27FC236}">
                <a16:creationId xmlns:a16="http://schemas.microsoft.com/office/drawing/2014/main" id="{98518480-F214-23FA-D224-7A5F2D59FA03}"/>
              </a:ext>
            </a:extLst>
          </p:cNvPr>
          <p:cNvSpPr/>
          <p:nvPr/>
        </p:nvSpPr>
        <p:spPr>
          <a:xfrm>
            <a:off x="595342" y="4897041"/>
            <a:ext cx="978202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7" name="Text 15">
            <a:extLst>
              <a:ext uri="{FF2B5EF4-FFF2-40B4-BE49-F238E27FC236}">
                <a16:creationId xmlns:a16="http://schemas.microsoft.com/office/drawing/2014/main" id="{11FAEA38-1106-3F71-0650-95AE818E4EE6}"/>
              </a:ext>
            </a:extLst>
          </p:cNvPr>
          <p:cNvSpPr/>
          <p:nvPr/>
        </p:nvSpPr>
        <p:spPr>
          <a:xfrm>
            <a:off x="749826" y="5051524"/>
            <a:ext cx="1860679" cy="232619"/>
          </a:xfrm>
          <a:prstGeom prst="rect">
            <a:avLst/>
          </a:prstGeom>
          <a:noFill/>
          <a:ln/>
        </p:spPr>
        <p:txBody>
          <a:bodyPr wrap="none" lIns="0" tIns="0" rIns="0" bIns="0" rtlCol="0" anchor="t"/>
          <a:lstStyle/>
          <a:p>
            <a:pPr>
              <a:lnSpc>
                <a:spcPts val="1800"/>
              </a:lnSpc>
            </a:pPr>
            <a:r>
              <a:rPr lang="en-US" sz="2000" dirty="0">
                <a:solidFill>
                  <a:srgbClr val="2B2E3C"/>
                </a:solidFill>
                <a:latin typeface="Bitter Medium" pitchFamily="34" charset="0"/>
                <a:ea typeface="Bitter Medium" pitchFamily="34" charset="-122"/>
                <a:cs typeface="Bitter Medium" pitchFamily="34" charset="-120"/>
              </a:rPr>
              <a:t>Mind map</a:t>
            </a:r>
            <a:endParaRPr lang="en-US" sz="2000" dirty="0"/>
          </a:p>
        </p:txBody>
      </p:sp>
      <p:sp>
        <p:nvSpPr>
          <p:cNvPr id="18" name="Text 16">
            <a:extLst>
              <a:ext uri="{FF2B5EF4-FFF2-40B4-BE49-F238E27FC236}">
                <a16:creationId xmlns:a16="http://schemas.microsoft.com/office/drawing/2014/main" id="{A3A743A5-6606-5B4B-7A97-0E48E0FFEAFC}"/>
              </a:ext>
            </a:extLst>
          </p:cNvPr>
          <p:cNvSpPr/>
          <p:nvPr/>
        </p:nvSpPr>
        <p:spPr>
          <a:xfrm>
            <a:off x="595253" y="6054506"/>
            <a:ext cx="9782116" cy="297716"/>
          </a:xfrm>
          <a:prstGeom prst="rect">
            <a:avLst/>
          </a:prstGeom>
          <a:noFill/>
          <a:ln/>
        </p:spPr>
        <p:txBody>
          <a:bodyPr wrap="none" lIns="0" tIns="0" rIns="0" bIns="0" rtlCol="0" anchor="t"/>
          <a:lstStyle/>
          <a:p>
            <a:pPr>
              <a:lnSpc>
                <a:spcPts val="2325"/>
              </a:lnSpc>
            </a:pPr>
            <a:endParaRPr lang="en-US" sz="2000" dirty="0"/>
          </a:p>
        </p:txBody>
      </p:sp>
      <p:sp>
        <p:nvSpPr>
          <p:cNvPr id="19" name="Shape 22">
            <a:extLst>
              <a:ext uri="{FF2B5EF4-FFF2-40B4-BE49-F238E27FC236}">
                <a16:creationId xmlns:a16="http://schemas.microsoft.com/office/drawing/2014/main" id="{A9290CAF-807B-CD75-6DA1-E2F56E2CAA58}"/>
              </a:ext>
            </a:extLst>
          </p:cNvPr>
          <p:cNvSpPr/>
          <p:nvPr/>
        </p:nvSpPr>
        <p:spPr>
          <a:xfrm>
            <a:off x="595343" y="5954424"/>
            <a:ext cx="9787832" cy="1088153"/>
          </a:xfrm>
          <a:prstGeom prst="roundRect">
            <a:avLst>
              <a:gd name="adj" fmla="val 4994"/>
            </a:avLst>
          </a:prstGeom>
          <a:solidFill>
            <a:srgbClr val="FAD3B8"/>
          </a:solidFill>
          <a:ln/>
        </p:spPr>
        <p: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Easy sharing in university Google accounts, even available in Canvas.</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latin typeface="Open Sans" panose="020B0606030504020204" pitchFamily="34" charset="0"/>
                <a:ea typeface="Open Sans" panose="020B0606030504020204" pitchFamily="34" charset="0"/>
                <a:cs typeface="Open Sans" panose="020B0606030504020204" pitchFamily="34" charset="0"/>
              </a:rPr>
              <a:t>More on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later.</a:t>
            </a:r>
          </a:p>
        </p:txBody>
      </p:sp>
      <p:pic>
        <p:nvPicPr>
          <p:cNvPr id="5122" name="Picture 2" descr="NotebookLM logo Google AI">
            <a:extLst>
              <a:ext uri="{FF2B5EF4-FFF2-40B4-BE49-F238E27FC236}">
                <a16:creationId xmlns:a16="http://schemas.microsoft.com/office/drawing/2014/main" id="{E3098F9F-F0DA-237B-D7A8-40BD68182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311" y="495459"/>
            <a:ext cx="4762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21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sp>
        <p:nvSpPr>
          <p:cNvPr id="3" name="Text 0"/>
          <p:cNvSpPr/>
          <p:nvPr/>
        </p:nvSpPr>
        <p:spPr>
          <a:xfrm>
            <a:off x="595342" y="3156644"/>
            <a:ext cx="37987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RAG Chatbot</a:t>
            </a:r>
            <a:endParaRPr lang="en-US" sz="2925" dirty="0"/>
          </a:p>
        </p:txBody>
      </p:sp>
      <p:sp>
        <p:nvSpPr>
          <p:cNvPr id="4" name="Text 1"/>
          <p:cNvSpPr/>
          <p:nvPr/>
        </p:nvSpPr>
        <p:spPr>
          <a:xfrm>
            <a:off x="595343" y="3844945"/>
            <a:ext cx="56673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4310092"/>
            <a:ext cx="56673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 Visit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chat.derivative-securities.org</a:t>
            </a:r>
            <a:endParaRPr lang="en-US" sz="2000" dirty="0"/>
          </a:p>
        </p:txBody>
      </p:sp>
      <p:sp>
        <p:nvSpPr>
          <p:cNvPr id="6" name="Text 3"/>
          <p:cNvSpPr/>
          <p:nvPr/>
        </p:nvSpPr>
        <p:spPr>
          <a:xfrm>
            <a:off x="586013" y="4775239"/>
            <a:ext cx="56673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690788"/>
            <a:ext cx="4926687"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Agents = Enhanced Chatbots</a:t>
            </a:r>
            <a:endParaRPr lang="en-US" sz="2925" dirty="0"/>
          </a:p>
        </p:txBody>
      </p:sp>
      <p:sp>
        <p:nvSpPr>
          <p:cNvPr id="4" name="Shape 1"/>
          <p:cNvSpPr/>
          <p:nvPr/>
        </p:nvSpPr>
        <p:spPr>
          <a:xfrm>
            <a:off x="4685004" y="2798905"/>
            <a:ext cx="5667316" cy="1539052"/>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64626" y="3015019"/>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Definition</a:t>
            </a:r>
            <a:endParaRPr lang="en-US" sz="2000" dirty="0"/>
          </a:p>
        </p:txBody>
      </p:sp>
      <p:sp>
        <p:nvSpPr>
          <p:cNvPr id="6" name="Text 3"/>
          <p:cNvSpPr/>
          <p:nvPr/>
        </p:nvSpPr>
        <p:spPr>
          <a:xfrm>
            <a:off x="4864626" y="3478021"/>
            <a:ext cx="5308073" cy="791519"/>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 AI agent is a chatbot equipped with tools to perform actions beyond conversation.</a:t>
            </a:r>
            <a:endParaRPr lang="en-US" sz="2000" dirty="0"/>
          </a:p>
        </p:txBody>
      </p:sp>
      <p:sp>
        <p:nvSpPr>
          <p:cNvPr id="8" name="Text 5"/>
          <p:cNvSpPr/>
          <p:nvPr/>
        </p:nvSpPr>
        <p:spPr>
          <a:xfrm>
            <a:off x="7772668" y="3015019"/>
            <a:ext cx="1860679" cy="232619"/>
          </a:xfrm>
          <a:prstGeom prst="rect">
            <a:avLst/>
          </a:prstGeom>
          <a:noFill/>
          <a:ln/>
        </p:spPr>
        <p:txBody>
          <a:bodyPr wrap="none" lIns="0" tIns="0" rIns="0" bIns="0" rtlCol="0" anchor="t"/>
          <a:lstStyle/>
          <a:p>
            <a:pPr>
              <a:lnSpc>
                <a:spcPts val="1800"/>
              </a:lnSpc>
            </a:pPr>
            <a:endParaRPr lang="en-US" sz="1463" dirty="0"/>
          </a:p>
        </p:txBody>
      </p:sp>
      <p:sp>
        <p:nvSpPr>
          <p:cNvPr id="9" name="Text 6"/>
          <p:cNvSpPr/>
          <p:nvPr/>
        </p:nvSpPr>
        <p:spPr>
          <a:xfrm>
            <a:off x="7772668" y="3336935"/>
            <a:ext cx="2450306" cy="1190864"/>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710143" y="4831049"/>
            <a:ext cx="5667316" cy="1591521"/>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4864626" y="4985533"/>
            <a:ext cx="186192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Database Integration</a:t>
            </a:r>
            <a:endParaRPr lang="en-US" sz="2000" dirty="0"/>
          </a:p>
        </p:txBody>
      </p:sp>
      <p:sp>
        <p:nvSpPr>
          <p:cNvPr id="12" name="Text 9"/>
          <p:cNvSpPr/>
          <p:nvPr/>
        </p:nvSpPr>
        <p:spPr>
          <a:xfrm>
            <a:off x="4875780" y="5481621"/>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Database tools are particularly valuable for chatbots in financial applications.</a:t>
            </a:r>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44278" y="2151606"/>
            <a:ext cx="508143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for Financial Services:</a:t>
            </a:r>
            <a:endParaRPr lang="en-US" sz="2925" dirty="0"/>
          </a:p>
        </p:txBody>
      </p:sp>
      <p:sp>
        <p:nvSpPr>
          <p:cNvPr id="3" name="Text 1"/>
          <p:cNvSpPr/>
          <p:nvPr/>
        </p:nvSpPr>
        <p:spPr>
          <a:xfrm>
            <a:off x="744156" y="3363577"/>
            <a:ext cx="9558873"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 Through data providers, Claude (for Financial Services) has real-time </a:t>
            </a:r>
          </a:p>
          <a:p>
            <a:pPr>
              <a:lnSpc>
                <a:spcPts val="2325"/>
              </a:lnSpc>
            </a:pPr>
            <a:r>
              <a:rPr lang="en-US" sz="2000" dirty="0">
                <a:solidFill>
                  <a:srgbClr val="2B2E3C"/>
                </a:solidFill>
                <a:latin typeface="Open Sans" pitchFamily="34" charset="0"/>
                <a:ea typeface="Open Sans" pitchFamily="34" charset="-122"/>
                <a:cs typeface="Open Sans" pitchFamily="34" charset="-120"/>
              </a:rPr>
              <a:t>access to comprehensive financial information.</a:t>
            </a:r>
            <a:endParaRPr lang="en-US" sz="2000" dirty="0"/>
          </a:p>
        </p:txBody>
      </p:sp>
      <p:sp>
        <p:nvSpPr>
          <p:cNvPr id="4" name="Shape 2"/>
          <p:cNvSpPr/>
          <p:nvPr/>
        </p:nvSpPr>
        <p:spPr>
          <a:xfrm>
            <a:off x="595343" y="3404013"/>
            <a:ext cx="45719" cy="520287"/>
          </a:xfrm>
          <a:prstGeom prst="rect">
            <a:avLst/>
          </a:prstGeom>
          <a:solidFill>
            <a:srgbClr val="D2600F"/>
          </a:solidFill>
          <a:ln/>
        </p:spPr>
        <p:txBody>
          <a:bodyPr/>
          <a:lstStyle/>
          <a:p>
            <a:endParaRPr lang="en-US" sz="1350"/>
          </a:p>
        </p:txBody>
      </p:sp>
      <p:pic>
        <p:nvPicPr>
          <p:cNvPr id="5" name="Image 0" descr="preencoded.png"/>
          <p:cNvPicPr>
            <a:picLocks noChangeAspect="1"/>
          </p:cNvPicPr>
          <p:nvPr/>
        </p:nvPicPr>
        <p:blipFill>
          <a:blip r:embed="rId3"/>
          <a:stretch>
            <a:fillRect/>
          </a:stretch>
        </p:blipFill>
        <p:spPr>
          <a:xfrm>
            <a:off x="595343" y="4411891"/>
            <a:ext cx="297626" cy="297626"/>
          </a:xfrm>
          <a:prstGeom prst="rect">
            <a:avLst/>
          </a:prstGeom>
        </p:spPr>
      </p:pic>
      <p:sp>
        <p:nvSpPr>
          <p:cNvPr id="6" name="Text 3"/>
          <p:cNvSpPr/>
          <p:nvPr/>
        </p:nvSpPr>
        <p:spPr>
          <a:xfrm>
            <a:off x="1078974"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Data Platforms</a:t>
            </a:r>
            <a:endParaRPr lang="en-US" sz="2000" dirty="0"/>
          </a:p>
        </p:txBody>
      </p:sp>
      <p:sp>
        <p:nvSpPr>
          <p:cNvPr id="7" name="Text 4"/>
          <p:cNvSpPr/>
          <p:nvPr/>
        </p:nvSpPr>
        <p:spPr>
          <a:xfrm>
            <a:off x="1078974" y="4828672"/>
            <a:ext cx="2653010" cy="668770"/>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Box, Daloopa, Databricks</a:t>
            </a:r>
            <a:endParaRPr lang="en-US" sz="2000" dirty="0"/>
          </a:p>
        </p:txBody>
      </p:sp>
      <p:pic>
        <p:nvPicPr>
          <p:cNvPr id="8" name="Image 1" descr="preencoded.png"/>
          <p:cNvPicPr>
            <a:picLocks noChangeAspect="1"/>
          </p:cNvPicPr>
          <p:nvPr/>
        </p:nvPicPr>
        <p:blipFill>
          <a:blip r:embed="rId4"/>
          <a:stretch>
            <a:fillRect/>
          </a:stretch>
        </p:blipFill>
        <p:spPr>
          <a:xfrm>
            <a:off x="3917990" y="4411891"/>
            <a:ext cx="297626" cy="297626"/>
          </a:xfrm>
          <a:prstGeom prst="rect">
            <a:avLst/>
          </a:prstGeom>
        </p:spPr>
      </p:pic>
      <p:sp>
        <p:nvSpPr>
          <p:cNvPr id="9" name="Text 5"/>
          <p:cNvSpPr/>
          <p:nvPr/>
        </p:nvSpPr>
        <p:spPr>
          <a:xfrm>
            <a:off x="4401622"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Financial Data</a:t>
            </a:r>
            <a:endParaRPr lang="en-US" sz="2000" dirty="0"/>
          </a:p>
        </p:txBody>
      </p:sp>
      <p:sp>
        <p:nvSpPr>
          <p:cNvPr id="10" name="Text 6"/>
          <p:cNvSpPr/>
          <p:nvPr/>
        </p:nvSpPr>
        <p:spPr>
          <a:xfrm>
            <a:off x="4399167" y="4828672"/>
            <a:ext cx="265310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FactSet, Morningstar, </a:t>
            </a:r>
          </a:p>
          <a:p>
            <a:pPr>
              <a:lnSpc>
                <a:spcPts val="2325"/>
              </a:lnSpc>
            </a:pPr>
            <a:r>
              <a:rPr lang="en-US" sz="2000" dirty="0">
                <a:solidFill>
                  <a:srgbClr val="2B2E3C"/>
                </a:solidFill>
                <a:latin typeface="Open Sans" pitchFamily="34" charset="0"/>
                <a:ea typeface="Open Sans" pitchFamily="34" charset="-122"/>
                <a:cs typeface="Open Sans" pitchFamily="34" charset="-120"/>
              </a:rPr>
              <a:t>Palantir</a:t>
            </a:r>
            <a:endParaRPr lang="en-US" sz="2000" dirty="0"/>
          </a:p>
        </p:txBody>
      </p:sp>
      <p:pic>
        <p:nvPicPr>
          <p:cNvPr id="11" name="Image 2" descr="preencoded.png"/>
          <p:cNvPicPr>
            <a:picLocks noChangeAspect="1"/>
          </p:cNvPicPr>
          <p:nvPr/>
        </p:nvPicPr>
        <p:blipFill>
          <a:blip r:embed="rId5"/>
          <a:stretch>
            <a:fillRect/>
          </a:stretch>
        </p:blipFill>
        <p:spPr>
          <a:xfrm>
            <a:off x="7240727" y="4411891"/>
            <a:ext cx="297626" cy="297626"/>
          </a:xfrm>
          <a:prstGeom prst="rect">
            <a:avLst/>
          </a:prstGeom>
        </p:spPr>
      </p:pic>
      <p:sp>
        <p:nvSpPr>
          <p:cNvPr id="12" name="Text 7"/>
          <p:cNvSpPr/>
          <p:nvPr/>
        </p:nvSpPr>
        <p:spPr>
          <a:xfrm>
            <a:off x="7724358" y="446305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Market Intelligence</a:t>
            </a:r>
            <a:endParaRPr lang="en-US" sz="2000" dirty="0"/>
          </a:p>
        </p:txBody>
      </p:sp>
      <p:sp>
        <p:nvSpPr>
          <p:cNvPr id="13" name="Text 8"/>
          <p:cNvSpPr/>
          <p:nvPr/>
        </p:nvSpPr>
        <p:spPr>
          <a:xfrm>
            <a:off x="7719450" y="4828672"/>
            <a:ext cx="2653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PitchBook, S&amp;P Global, Snowflake</a:t>
            </a:r>
            <a:endParaRPr 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12488" y="2077580"/>
            <a:ext cx="661859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MBAs Should Learn about Agents</a:t>
            </a:r>
            <a:endParaRPr lang="en-US" sz="2925" dirty="0"/>
          </a:p>
        </p:txBody>
      </p:sp>
      <p:sp>
        <p:nvSpPr>
          <p:cNvPr id="3" name="Text 1"/>
          <p:cNvSpPr/>
          <p:nvPr/>
        </p:nvSpPr>
        <p:spPr>
          <a:xfrm>
            <a:off x="818585" y="3398371"/>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Fortune, September 14, 2025:</a:t>
            </a:r>
            <a:endParaRPr lang="en-US" sz="2000" dirty="0"/>
          </a:p>
        </p:txBody>
      </p:sp>
      <p:sp>
        <p:nvSpPr>
          <p:cNvPr id="4" name="Text 2"/>
          <p:cNvSpPr/>
          <p:nvPr/>
        </p:nvSpPr>
        <p:spPr>
          <a:xfrm>
            <a:off x="818585" y="4012376"/>
            <a:ext cx="9558873" cy="893147"/>
          </a:xfrm>
          <a:prstGeom prst="rect">
            <a:avLst/>
          </a:prstGeom>
          <a:noFill/>
          <a:ln/>
        </p:spPr>
        <p:txBody>
          <a:bodyPr wrap="square" lIns="0" tIns="0" rIns="0" bIns="0" rtlCol="0" anchor="t"/>
          <a:lstStyle/>
          <a:p>
            <a:pPr>
              <a:lnSpc>
                <a:spcPts val="2325"/>
              </a:lnSpc>
            </a:pPr>
            <a:r>
              <a:rPr lang="en-US" sz="2000" dirty="0" err="1">
                <a:solidFill>
                  <a:srgbClr val="2B2E3C"/>
                </a:solidFill>
                <a:latin typeface="Open Sans" pitchFamily="34" charset="0"/>
                <a:ea typeface="Open Sans" pitchFamily="34" charset="-122"/>
                <a:cs typeface="Open Sans" pitchFamily="34" charset="-120"/>
              </a:rPr>
              <a:t>PromptQL</a:t>
            </a:r>
            <a:r>
              <a:rPr lang="en-US" sz="2000" dirty="0">
                <a:solidFill>
                  <a:srgbClr val="2B2E3C"/>
                </a:solidFill>
                <a:latin typeface="Open Sans" pitchFamily="34" charset="0"/>
                <a:ea typeface="Open Sans" pitchFamily="34" charset="-122"/>
                <a:cs typeface="Open Sans" pitchFamily="34" charset="-120"/>
              </a:rPr>
              <a:t>, an enterprise AI platform created by San Francisco-based developer tooling company Hasura, is doling out </a:t>
            </a:r>
            <a:r>
              <a:rPr lang="en-US" sz="2000" b="1" dirty="0">
                <a:solidFill>
                  <a:srgbClr val="D2600F"/>
                </a:solidFill>
                <a:latin typeface="Open Sans" pitchFamily="34" charset="0"/>
                <a:ea typeface="Open Sans" pitchFamily="34" charset="-122"/>
                <a:cs typeface="Open Sans" pitchFamily="34" charset="-120"/>
              </a:rPr>
              <a:t>$900-per-hour</a:t>
            </a:r>
            <a:r>
              <a:rPr lang="en-US" sz="2000" dirty="0">
                <a:solidFill>
                  <a:srgbClr val="2B2E3C"/>
                </a:solidFill>
                <a:latin typeface="Open Sans" pitchFamily="34" charset="0"/>
                <a:ea typeface="Open Sans" pitchFamily="34" charset="-122"/>
                <a:cs typeface="Open Sans" pitchFamily="34" charset="-120"/>
              </a:rPr>
              <a:t> wages to its engineers tasked with building and deploying AI agents to analyze internal company data using large language models (LLMs).</a:t>
            </a:r>
            <a:endParaRPr lang="en-US" sz="2000" dirty="0"/>
          </a:p>
        </p:txBody>
      </p:sp>
      <p:sp>
        <p:nvSpPr>
          <p:cNvPr id="5" name="Text 3"/>
          <p:cNvSpPr/>
          <p:nvPr/>
        </p:nvSpPr>
        <p:spPr>
          <a:xfrm>
            <a:off x="818585" y="5604455"/>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Tanmai Gopal, PromptQL's cofounder and CEO, said '</a:t>
            </a:r>
            <a:r>
              <a:rPr lang="en-US" sz="2000" b="1" dirty="0">
                <a:solidFill>
                  <a:srgbClr val="D2600F"/>
                </a:solidFill>
                <a:latin typeface="Open Sans" pitchFamily="34" charset="0"/>
                <a:ea typeface="Open Sans" pitchFamily="34" charset="-122"/>
                <a:cs typeface="Open Sans" pitchFamily="34" charset="-120"/>
              </a:rPr>
              <a:t>MBA types</a:t>
            </a:r>
            <a:r>
              <a:rPr lang="en-US" sz="2000" dirty="0">
                <a:solidFill>
                  <a:srgbClr val="2B2E3C"/>
                </a:solidFill>
                <a:latin typeface="Open Sans" pitchFamily="34" charset="0"/>
                <a:ea typeface="Open Sans" pitchFamily="34" charset="-122"/>
                <a:cs typeface="Open Sans" pitchFamily="34" charset="-120"/>
              </a:rPr>
              <a:t> ... are very strategic thinkers, and they're smart people, but they </a:t>
            </a:r>
            <a:r>
              <a:rPr lang="en-US" sz="2000" b="1" dirty="0">
                <a:solidFill>
                  <a:srgbClr val="D2600F"/>
                </a:solidFill>
                <a:latin typeface="Open Sans" pitchFamily="34" charset="0"/>
                <a:ea typeface="Open Sans" pitchFamily="34" charset="-122"/>
                <a:cs typeface="Open Sans" pitchFamily="34" charset="-120"/>
              </a:rPr>
              <a:t>don't have an an intuition for what AI can do</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6" name="Shape 4"/>
          <p:cNvSpPr/>
          <p:nvPr/>
        </p:nvSpPr>
        <p:spPr>
          <a:xfrm flipH="1">
            <a:off x="549624" y="3398371"/>
            <a:ext cx="45719" cy="3040529"/>
          </a:xfrm>
          <a:prstGeom prst="rect">
            <a:avLst/>
          </a:prstGeom>
          <a:solidFill>
            <a:srgbClr val="D2600F"/>
          </a:solidFill>
          <a:ln/>
        </p:spPr>
        <p:txBody>
          <a:bodyPr/>
          <a:lstStyle/>
          <a:p>
            <a:endParaRPr lang="en-US" sz="13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5343" y="1353030"/>
            <a:ext cx="460802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From Makers to Checkers</a:t>
            </a:r>
            <a:endParaRPr lang="en-US" sz="2925" dirty="0"/>
          </a:p>
        </p:txBody>
      </p:sp>
      <p:sp>
        <p:nvSpPr>
          <p:cNvPr id="3" name="Text 1"/>
          <p:cNvSpPr/>
          <p:nvPr/>
        </p:nvSpPr>
        <p:spPr>
          <a:xfrm>
            <a:off x="612488" y="2445397"/>
            <a:ext cx="95588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Derek Waldron, JP Morgan Chief Analytics Officer:</a:t>
            </a:r>
            <a:endParaRPr lang="en-US" sz="2000" dirty="0"/>
          </a:p>
        </p:txBody>
      </p:sp>
      <p:sp>
        <p:nvSpPr>
          <p:cNvPr id="4" name="Text 2"/>
          <p:cNvSpPr/>
          <p:nvPr/>
        </p:nvSpPr>
        <p:spPr>
          <a:xfrm>
            <a:off x="818585" y="307499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What we're working towards is that every employee will have their own personalized AI assistant; every process is powered by AI agents, and every client experience has an AI concierge.</a:t>
            </a:r>
            <a:endParaRPr lang="en-US" sz="2000" dirty="0"/>
          </a:p>
        </p:txBody>
      </p:sp>
      <p:sp>
        <p:nvSpPr>
          <p:cNvPr id="5" name="Text 3"/>
          <p:cNvSpPr/>
          <p:nvPr/>
        </p:nvSpPr>
        <p:spPr>
          <a:xfrm>
            <a:off x="818584" y="4198426"/>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You'll still have people at the top who are managing and have relationships with clients, but many, many of the processes underneath are now being done by AI systems.</a:t>
            </a:r>
            <a:endParaRPr lang="en-US" sz="2000" dirty="0"/>
          </a:p>
        </p:txBody>
      </p:sp>
      <p:sp>
        <p:nvSpPr>
          <p:cNvPr id="6" name="Text 4"/>
          <p:cNvSpPr/>
          <p:nvPr/>
        </p:nvSpPr>
        <p:spPr>
          <a:xfrm>
            <a:off x="818583" y="5321861"/>
            <a:ext cx="95588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Workers would shift from being creators of reports or software updates, or 'makers' ... to 'checkers' or managers of AI agents doing that work.</a:t>
            </a:r>
            <a:endParaRPr lang="en-US" sz="2000" dirty="0"/>
          </a:p>
        </p:txBody>
      </p:sp>
      <p:sp>
        <p:nvSpPr>
          <p:cNvPr id="7" name="Shape 5"/>
          <p:cNvSpPr/>
          <p:nvPr/>
        </p:nvSpPr>
        <p:spPr>
          <a:xfrm>
            <a:off x="595343" y="3035558"/>
            <a:ext cx="17145" cy="2921169"/>
          </a:xfrm>
          <a:prstGeom prst="rect">
            <a:avLst/>
          </a:prstGeom>
          <a:solidFill>
            <a:srgbClr val="D2600F"/>
          </a:solidFill>
          <a:ln/>
        </p:spPr>
        <p:txBody>
          <a:bodyPr/>
          <a:lstStyle/>
          <a:p>
            <a:endParaRPr lang="en-US" sz="13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1407500"/>
            <a:ext cx="6852134" cy="5118486"/>
          </a:xfrm>
          <a:prstGeom prst="rect">
            <a:avLst/>
          </a:prstGeom>
        </p:spPr>
      </p:pic>
      <p:sp>
        <p:nvSpPr>
          <p:cNvPr id="3" name="Text 0"/>
          <p:cNvSpPr/>
          <p:nvPr/>
        </p:nvSpPr>
        <p:spPr>
          <a:xfrm>
            <a:off x="7926884" y="3430730"/>
            <a:ext cx="3721358" cy="903815"/>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Chatbot </a:t>
            </a:r>
          </a:p>
          <a:p>
            <a:pPr>
              <a:lnSpc>
                <a:spcPts val="3638"/>
              </a:lnSpc>
            </a:pPr>
            <a:r>
              <a:rPr lang="en-US" sz="2925" dirty="0">
                <a:solidFill>
                  <a:srgbClr val="2C3F42"/>
                </a:solidFill>
                <a:latin typeface="Bitter Medium" pitchFamily="34" charset="0"/>
                <a:ea typeface="Bitter Medium" pitchFamily="34" charset="-122"/>
                <a:cs typeface="Bitter Medium" pitchFamily="34" charset="-120"/>
              </a:rPr>
              <a:t>Architecture</a:t>
            </a:r>
            <a:endParaRPr lang="en-US" sz="2925" dirty="0"/>
          </a:p>
        </p:txBody>
      </p:sp>
      <p:sp>
        <p:nvSpPr>
          <p:cNvPr id="4" name="Text 1"/>
          <p:cNvSpPr/>
          <p:nvPr/>
        </p:nvSpPr>
        <p:spPr>
          <a:xfrm>
            <a:off x="5470684" y="4310003"/>
            <a:ext cx="4912400" cy="238155"/>
          </a:xfrm>
          <a:prstGeom prst="rect">
            <a:avLst/>
          </a:prstGeom>
          <a:noFill/>
          <a:ln/>
        </p:spPr>
        <p:txBody>
          <a:bodyPr wrap="none" lIns="0" tIns="0" rIns="0" bIns="0" rtlCol="0" anchor="t"/>
          <a:lstStyle/>
          <a:p>
            <a:pPr>
              <a:lnSpc>
                <a:spcPts val="1875"/>
              </a:lnSpc>
            </a:pPr>
            <a:endParaRPr lang="en-US" sz="1163"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5211" y="2345871"/>
            <a:ext cx="6752517" cy="5044072"/>
          </a:xfrm>
          <a:prstGeom prst="rect">
            <a:avLst/>
          </a:prstGeom>
        </p:spPr>
      </p:pic>
      <p:sp>
        <p:nvSpPr>
          <p:cNvPr id="3" name="Text 0"/>
          <p:cNvSpPr/>
          <p:nvPr/>
        </p:nvSpPr>
        <p:spPr>
          <a:xfrm>
            <a:off x="4240572" y="146400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570822" y="3878857"/>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(1) User prompt → LLM</a:t>
            </a:r>
            <a:endParaRPr lang="en-US" sz="2000" dirty="0"/>
          </a:p>
        </p:txBody>
      </p:sp>
      <p:sp>
        <p:nvSpPr>
          <p:cNvPr id="5" name="Text 2"/>
          <p:cNvSpPr/>
          <p:nvPr/>
        </p:nvSpPr>
        <p:spPr>
          <a:xfrm>
            <a:off x="7570822" y="4452505"/>
            <a:ext cx="4506545"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May be multiple rounds </a:t>
            </a:r>
          </a:p>
          <a:p>
            <a:pPr>
              <a:lnSpc>
                <a:spcPts val="2325"/>
              </a:lnSpc>
            </a:pPr>
            <a:r>
              <a:rPr lang="en-US" sz="2000" dirty="0">
                <a:solidFill>
                  <a:srgbClr val="2B2E3C"/>
                </a:solidFill>
                <a:latin typeface="Open Sans" pitchFamily="34" charset="0"/>
                <a:ea typeface="Open Sans" pitchFamily="34" charset="-122"/>
                <a:cs typeface="Open Sans" pitchFamily="34" charset="-120"/>
              </a:rPr>
              <a:t>to clarify prompt</a:t>
            </a:r>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89717" y="2193472"/>
            <a:ext cx="6920274" cy="5169384"/>
          </a:xfrm>
          <a:prstGeom prst="rect">
            <a:avLst/>
          </a:prstGeom>
        </p:spPr>
      </p:pic>
      <p:sp>
        <p:nvSpPr>
          <p:cNvPr id="3" name="Text 0"/>
          <p:cNvSpPr/>
          <p:nvPr/>
        </p:nvSpPr>
        <p:spPr>
          <a:xfrm>
            <a:off x="4313700" y="1063645"/>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5977979" y="4094173"/>
            <a:ext cx="4405104" cy="238155"/>
          </a:xfrm>
          <a:prstGeom prst="rect">
            <a:avLst/>
          </a:prstGeom>
          <a:noFill/>
          <a:ln/>
        </p:spPr>
        <p:txBody>
          <a:bodyPr wrap="none" lIns="0" tIns="0" rIns="0" bIns="0" rtlCol="0" anchor="t"/>
          <a:lstStyle/>
          <a:p>
            <a:pPr>
              <a:lnSpc>
                <a:spcPts val="1875"/>
              </a:lnSpc>
            </a:pPr>
            <a:endParaRPr lang="en-US" sz="1163" dirty="0"/>
          </a:p>
        </p:txBody>
      </p:sp>
      <p:sp>
        <p:nvSpPr>
          <p:cNvPr id="5" name="Text 2"/>
          <p:cNvSpPr/>
          <p:nvPr/>
        </p:nvSpPr>
        <p:spPr>
          <a:xfrm>
            <a:off x="7661378" y="4448934"/>
            <a:ext cx="4405104"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(2) SQL → Data Warehouse</a:t>
            </a:r>
            <a:endParaRPr 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39043"/>
            <a:ext cx="6849190" cy="5116286"/>
          </a:xfrm>
          <a:prstGeom prst="rect">
            <a:avLst/>
          </a:prstGeom>
        </p:spPr>
      </p:pic>
      <p:sp>
        <p:nvSpPr>
          <p:cNvPr id="3" name="Text 0"/>
          <p:cNvSpPr/>
          <p:nvPr/>
        </p:nvSpPr>
        <p:spPr>
          <a:xfrm>
            <a:off x="4320183" y="1148191"/>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612334" y="4135104"/>
            <a:ext cx="4418714" cy="297716"/>
          </a:xfrm>
          <a:prstGeom prst="rect">
            <a:avLst/>
          </a:prstGeom>
          <a:noFill/>
          <a:ln/>
        </p:spPr>
        <p:txBody>
          <a:bodyPr wrap="none" lIns="0" tIns="0" rIns="0" bIns="0" rtlCol="0" anchor="t"/>
          <a:lstStyle/>
          <a:p>
            <a:pPr>
              <a:lnSpc>
                <a:spcPts val="2325"/>
              </a:lnSpc>
            </a:pPr>
            <a:r>
              <a:rPr lang="en-US" sz="1463" dirty="0">
                <a:solidFill>
                  <a:srgbClr val="2B2E3C"/>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(3) Data or Error → Agent </a:t>
            </a:r>
            <a:endParaRPr lang="en-US" sz="2000" dirty="0"/>
          </a:p>
        </p:txBody>
      </p:sp>
      <p:sp>
        <p:nvSpPr>
          <p:cNvPr id="5" name="Text 2"/>
          <p:cNvSpPr/>
          <p:nvPr/>
        </p:nvSpPr>
        <p:spPr>
          <a:xfrm>
            <a:off x="7612334" y="4710181"/>
            <a:ext cx="4202222"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Error message will be sent </a:t>
            </a:r>
          </a:p>
          <a:p>
            <a:pPr>
              <a:lnSpc>
                <a:spcPts val="2325"/>
              </a:lnSpc>
            </a:pPr>
            <a:r>
              <a:rPr lang="en-US" sz="2000" dirty="0">
                <a:solidFill>
                  <a:srgbClr val="2B2E3C"/>
                </a:solidFill>
                <a:latin typeface="Open Sans" pitchFamily="34" charset="0"/>
                <a:ea typeface="Open Sans" pitchFamily="34" charset="-122"/>
                <a:cs typeface="Open Sans" pitchFamily="34" charset="-120"/>
              </a:rPr>
              <a:t>to LLM for new SQL</a:t>
            </a:r>
            <a:endParaRPr 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141663"/>
            <a:ext cx="7013771" cy="5239226"/>
          </a:xfrm>
          <a:prstGeom prst="rect">
            <a:avLst/>
          </a:prstGeom>
        </p:spPr>
      </p:pic>
      <p:sp>
        <p:nvSpPr>
          <p:cNvPr id="3" name="Text 0"/>
          <p:cNvSpPr/>
          <p:nvPr/>
        </p:nvSpPr>
        <p:spPr>
          <a:xfrm>
            <a:off x="4249513" y="1128812"/>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Database Agent</a:t>
            </a:r>
            <a:endParaRPr lang="en-US" sz="2925" dirty="0"/>
          </a:p>
        </p:txBody>
      </p:sp>
      <p:sp>
        <p:nvSpPr>
          <p:cNvPr id="4" name="Text 1"/>
          <p:cNvSpPr/>
          <p:nvPr/>
        </p:nvSpPr>
        <p:spPr>
          <a:xfrm>
            <a:off x="7838961" y="2826918"/>
            <a:ext cx="4100780"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(3) Data → User</a:t>
            </a:r>
            <a:endParaRPr lang="en-US" sz="2000" dirty="0"/>
          </a:p>
        </p:txBody>
      </p:sp>
      <p:sp>
        <p:nvSpPr>
          <p:cNvPr id="5" name="Text 2"/>
          <p:cNvSpPr/>
          <p:nvPr/>
        </p:nvSpPr>
        <p:spPr>
          <a:xfrm>
            <a:off x="7381761" y="4142699"/>
            <a:ext cx="4100780" cy="1034280"/>
          </a:xfrm>
          <a:prstGeom prst="rect">
            <a:avLst/>
          </a:prstGeom>
          <a:noFill/>
          <a:ln/>
        </p:spPr>
        <p:txBody>
          <a:bodyPr wrap="square" lIns="0" tIns="0" rIns="0" bIns="0" rtlCol="0" anchor="t"/>
          <a:lstStyle/>
          <a:p>
            <a:pPr lvl="1">
              <a:lnSpc>
                <a:spcPts val="2325"/>
              </a:lnSpc>
            </a:pPr>
            <a:r>
              <a:rPr lang="en-US" sz="2000" dirty="0">
                <a:solidFill>
                  <a:srgbClr val="2B2E3C"/>
                </a:solidFill>
                <a:latin typeface="Open Sans" pitchFamily="34" charset="0"/>
                <a:ea typeface="Open Sans" pitchFamily="34" charset="-122"/>
                <a:cs typeface="Open Sans" pitchFamily="34" charset="-120"/>
              </a:rPr>
              <a:t>Could attach more tools.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For example, Python to</a:t>
            </a:r>
          </a:p>
          <a:p>
            <a:pPr lvl="1">
              <a:lnSpc>
                <a:spcPts val="2325"/>
              </a:lnSpc>
            </a:pPr>
            <a:r>
              <a:rPr lang="en-US" sz="2000" dirty="0">
                <a:solidFill>
                  <a:srgbClr val="2B2E3C"/>
                </a:solidFill>
                <a:latin typeface="Open Sans" pitchFamily="34" charset="0"/>
                <a:ea typeface="Open Sans" pitchFamily="34" charset="-122"/>
                <a:cs typeface="Open Sans" pitchFamily="34" charset="-120"/>
              </a:rPr>
              <a:t> analyze data.  </a:t>
            </a:r>
          </a:p>
          <a:p>
            <a:pPr lvl="1">
              <a:lnSpc>
                <a:spcPts val="2325"/>
              </a:lnSpc>
            </a:pPr>
            <a:endParaRPr lang="en-US" sz="2000" dirty="0">
              <a:solidFill>
                <a:srgbClr val="2B2E3C"/>
              </a:solidFill>
              <a:latin typeface="Open Sans" pitchFamily="34" charset="0"/>
              <a:ea typeface="Open Sans" pitchFamily="34" charset="-122"/>
              <a:cs typeface="Open Sans" pitchFamily="34" charset="-120"/>
            </a:endParaRPr>
          </a:p>
          <a:p>
            <a:pPr lvl="1">
              <a:lnSpc>
                <a:spcPts val="2325"/>
              </a:lnSpc>
            </a:pPr>
            <a:r>
              <a:rPr lang="en-US" sz="2000" dirty="0">
                <a:solidFill>
                  <a:srgbClr val="2B2E3C"/>
                </a:solidFill>
                <a:latin typeface="Open Sans" pitchFamily="34" charset="0"/>
                <a:ea typeface="Open Sans" pitchFamily="34" charset="-122"/>
                <a:cs typeface="Open Sans" pitchFamily="34" charset="-120"/>
              </a:rPr>
              <a:t>Then Output → User</a:t>
            </a: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10972800" cy="1973425"/>
          </a:xfrm>
          <a:prstGeom prst="rect">
            <a:avLst/>
          </a:prstGeom>
        </p:spPr>
      </p:pic>
      <p:sp>
        <p:nvSpPr>
          <p:cNvPr id="3" name="Text 0"/>
          <p:cNvSpPr/>
          <p:nvPr/>
        </p:nvSpPr>
        <p:spPr>
          <a:xfrm>
            <a:off x="595343" y="3938081"/>
            <a:ext cx="603700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Example: Rice Business Data Portal</a:t>
            </a:r>
            <a:endParaRPr lang="en-US" sz="2925" dirty="0"/>
          </a:p>
        </p:txBody>
      </p:sp>
      <p:sp>
        <p:nvSpPr>
          <p:cNvPr id="4" name="Text 1"/>
          <p:cNvSpPr/>
          <p:nvPr/>
        </p:nvSpPr>
        <p:spPr>
          <a:xfrm>
            <a:off x="595343" y="4626382"/>
            <a:ext cx="9782116" cy="297716"/>
          </a:xfrm>
          <a:prstGeom prst="rect">
            <a:avLst/>
          </a:prstGeom>
          <a:noFill/>
          <a:ln/>
        </p:spPr>
        <p:txBody>
          <a:bodyPr wrap="none" lIns="0" tIns="0" rIns="0" bIns="0" rtlCol="0" anchor="t"/>
          <a:lstStyle/>
          <a:p>
            <a:pPr>
              <a:lnSpc>
                <a:spcPts val="2325"/>
              </a:lnSpc>
            </a:pPr>
            <a:endParaRPr lang="en-US" sz="1463" dirty="0"/>
          </a:p>
        </p:txBody>
      </p:sp>
      <p:sp>
        <p:nvSpPr>
          <p:cNvPr id="5" name="Text 2"/>
          <p:cNvSpPr/>
          <p:nvPr/>
        </p:nvSpPr>
        <p:spPr>
          <a:xfrm>
            <a:off x="595343" y="5091529"/>
            <a:ext cx="9782116" cy="297716"/>
          </a:xfrm>
          <a:prstGeom prst="rect">
            <a:avLst/>
          </a:prstGeom>
          <a:noFill/>
          <a:ln/>
        </p:spPr>
        <p:txBody>
          <a:bodyPr wrap="none" lIns="0" tIns="0" rIns="0" bIns="0" rtlCol="0" anchor="t"/>
          <a:lstStyle/>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Visit data-portal.rice-business.org</a:t>
            </a:r>
            <a:endParaRPr lang="en-US" sz="2000" dirty="0"/>
          </a:p>
        </p:txBody>
      </p:sp>
      <p:sp>
        <p:nvSpPr>
          <p:cNvPr id="6" name="Text 3"/>
          <p:cNvSpPr/>
          <p:nvPr/>
        </p:nvSpPr>
        <p:spPr>
          <a:xfrm>
            <a:off x="595343" y="5670977"/>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Demonstrates how students (and workers) can interact with complex databases using natural language.</a:t>
            </a:r>
            <a:endParaRPr 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9627" y="1088632"/>
            <a:ext cx="4392871" cy="302360"/>
          </a:xfrm>
          <a:prstGeom prst="rect">
            <a:avLst/>
          </a:prstGeom>
          <a:noFill/>
          <a:ln/>
        </p:spPr>
        <p:txBody>
          <a:bodyPr wrap="none" lIns="0" tIns="0" rIns="0" bIns="0" rtlCol="0" anchor="t"/>
          <a:lstStyle/>
          <a:p>
            <a:pPr>
              <a:lnSpc>
                <a:spcPts val="2363"/>
              </a:lnSpc>
            </a:pPr>
            <a:r>
              <a:rPr lang="en-US" sz="3200" dirty="0">
                <a:solidFill>
                  <a:srgbClr val="2C3F42"/>
                </a:solidFill>
                <a:latin typeface="Bitter Medium" pitchFamily="34" charset="0"/>
                <a:ea typeface="Bitter Medium" pitchFamily="34" charset="-122"/>
                <a:cs typeface="Bitter Medium" pitchFamily="34" charset="-120"/>
              </a:rPr>
              <a:t>No-Code Solution: </a:t>
            </a:r>
          </a:p>
          <a:p>
            <a:pPr>
              <a:lnSpc>
                <a:spcPts val="2363"/>
              </a:lnSpc>
            </a:pPr>
            <a:endParaRPr lang="en-US" sz="3200" dirty="0">
              <a:solidFill>
                <a:srgbClr val="2C3F42"/>
              </a:solidFill>
              <a:latin typeface="Bitter Medium" pitchFamily="34" charset="0"/>
              <a:ea typeface="Bitter Medium" pitchFamily="34" charset="-122"/>
              <a:cs typeface="Bitter Medium" pitchFamily="34" charset="-120"/>
            </a:endParaRPr>
          </a:p>
          <a:p>
            <a:pPr>
              <a:lnSpc>
                <a:spcPts val="2363"/>
              </a:lnSpc>
            </a:pPr>
            <a:r>
              <a:rPr lang="en-US" sz="3200" dirty="0">
                <a:solidFill>
                  <a:srgbClr val="2C3F42"/>
                </a:solidFill>
                <a:latin typeface="Bitter Medium" pitchFamily="34" charset="0"/>
                <a:ea typeface="Bitter Medium" pitchFamily="34" charset="-122"/>
                <a:cs typeface="Bitter Medium" pitchFamily="34" charset="-120"/>
              </a:rPr>
              <a:t>OpenAI Custom GPT</a:t>
            </a:r>
            <a:endParaRPr lang="en-US" sz="3200" dirty="0"/>
          </a:p>
        </p:txBody>
      </p:sp>
      <p:sp>
        <p:nvSpPr>
          <p:cNvPr id="3" name="Text 1"/>
          <p:cNvSpPr/>
          <p:nvPr/>
        </p:nvSpPr>
        <p:spPr>
          <a:xfrm>
            <a:off x="595343" y="2069366"/>
            <a:ext cx="9782116" cy="309682"/>
          </a:xfrm>
          <a:prstGeom prst="rect">
            <a:avLst/>
          </a:prstGeom>
          <a:noFill/>
          <a:ln/>
        </p:spPr>
        <p:txBody>
          <a:bodyPr wrap="square" lIns="0" tIns="0" rIns="0" bIns="0" rtlCol="0" anchor="t"/>
          <a:lstStyle/>
          <a:p>
            <a:pPr>
              <a:lnSpc>
                <a:spcPts val="1200"/>
              </a:lnSpc>
            </a:pPr>
            <a:endParaRPr lang="en-US" sz="750" dirty="0"/>
          </a:p>
        </p:txBody>
      </p:sp>
      <p:sp>
        <p:nvSpPr>
          <p:cNvPr id="4" name="Text 2"/>
          <p:cNvSpPr/>
          <p:nvPr/>
        </p:nvSpPr>
        <p:spPr>
          <a:xfrm>
            <a:off x="595343" y="2487811"/>
            <a:ext cx="9782116" cy="309682"/>
          </a:xfrm>
          <a:prstGeom prst="rect">
            <a:avLst/>
          </a:prstGeom>
          <a:noFill/>
          <a:ln/>
        </p:spPr>
        <p:txBody>
          <a:bodyPr wrap="square" lIns="0" tIns="0" rIns="0" bIns="0" rtlCol="0" anchor="t"/>
          <a:lstStyle/>
          <a:p>
            <a:pPr>
              <a:lnSpc>
                <a:spcPts val="1200"/>
              </a:lnSpc>
            </a:pPr>
            <a:endParaRPr lang="en-US" sz="750" dirty="0"/>
          </a:p>
        </p:txBody>
      </p:sp>
      <p:sp>
        <p:nvSpPr>
          <p:cNvPr id="5" name="Shape 3"/>
          <p:cNvSpPr/>
          <p:nvPr/>
        </p:nvSpPr>
        <p:spPr>
          <a:xfrm>
            <a:off x="612221" y="2544236"/>
            <a:ext cx="5030627" cy="2435852"/>
          </a:xfrm>
          <a:prstGeom prst="roundRect">
            <a:avLst>
              <a:gd name="adj" fmla="val 3659"/>
            </a:avLst>
          </a:prstGeom>
          <a:solidFill>
            <a:srgbClr val="FCE2CF"/>
          </a:solidFill>
          <a:ln w="7620">
            <a:solidFill>
              <a:srgbClr val="E2C8B5"/>
            </a:solidFill>
            <a:prstDash val="solid"/>
          </a:ln>
        </p:spPr>
        <p:txBody>
          <a:bodyPr/>
          <a:lstStyle/>
          <a:p>
            <a:endParaRPr lang="en-US" sz="1350" dirty="0"/>
          </a:p>
        </p:txBody>
      </p:sp>
      <p:sp>
        <p:nvSpPr>
          <p:cNvPr id="6" name="Shape 4"/>
          <p:cNvSpPr/>
          <p:nvPr/>
        </p:nvSpPr>
        <p:spPr>
          <a:xfrm>
            <a:off x="710175" y="2652385"/>
            <a:ext cx="290215" cy="290215"/>
          </a:xfrm>
          <a:prstGeom prst="roundRect">
            <a:avLst>
              <a:gd name="adj" fmla="val 23628414"/>
            </a:avLst>
          </a:prstGeom>
          <a:solidFill>
            <a:srgbClr val="D2600F"/>
          </a:solidFill>
          <a:ln/>
        </p:spPr>
        <p:txBody>
          <a:bodyPr/>
          <a:lstStyle/>
          <a:p>
            <a:endParaRPr lang="en-US" sz="1350"/>
          </a:p>
        </p:txBody>
      </p:sp>
      <p:pic>
        <p:nvPicPr>
          <p:cNvPr id="7" name="Image 0" descr="preencoded.png"/>
          <p:cNvPicPr>
            <a:picLocks noChangeAspect="1"/>
          </p:cNvPicPr>
          <p:nvPr/>
        </p:nvPicPr>
        <p:blipFill>
          <a:blip r:embed="rId3"/>
          <a:stretch>
            <a:fillRect/>
          </a:stretch>
        </p:blipFill>
        <p:spPr>
          <a:xfrm>
            <a:off x="790008" y="3167092"/>
            <a:ext cx="130552" cy="163235"/>
          </a:xfrm>
          <a:prstGeom prst="rect">
            <a:avLst/>
          </a:prstGeom>
        </p:spPr>
      </p:pic>
      <p:sp>
        <p:nvSpPr>
          <p:cNvPr id="8" name="Text 5"/>
          <p:cNvSpPr/>
          <p:nvPr/>
        </p:nvSpPr>
        <p:spPr>
          <a:xfrm>
            <a:off x="1413479" y="2762746"/>
            <a:ext cx="1209437" cy="151091"/>
          </a:xfrm>
          <a:prstGeom prst="rect">
            <a:avLst/>
          </a:prstGeom>
          <a:noFill/>
          <a:ln/>
        </p:spPr>
        <p:txBody>
          <a:bodyPr wrap="none" lIns="0" tIns="0" rIns="0" bIns="0" rtlCol="0" anchor="t"/>
          <a:lstStyle/>
          <a:p>
            <a:pPr>
              <a:lnSpc>
                <a:spcPts val="1163"/>
              </a:lnSpc>
            </a:pPr>
            <a:r>
              <a:rPr lang="en-US" sz="2000" dirty="0">
                <a:solidFill>
                  <a:srgbClr val="2B2E3C"/>
                </a:solidFill>
                <a:latin typeface="Bitter Medium" pitchFamily="34" charset="0"/>
                <a:ea typeface="Bitter Medium" pitchFamily="34" charset="-122"/>
                <a:cs typeface="Bitter Medium" pitchFamily="34" charset="-120"/>
              </a:rPr>
              <a:t>System prompt</a:t>
            </a: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r>
              <a:rPr lang="en-US" sz="2000" dirty="0">
                <a:solidFill>
                  <a:srgbClr val="2B2E3C"/>
                </a:solidFill>
                <a:latin typeface="Bitter Medium" pitchFamily="34" charset="0"/>
              </a:rPr>
              <a:t>RAG</a:t>
            </a: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r>
              <a:rPr lang="en-US" sz="2000" dirty="0">
                <a:solidFill>
                  <a:srgbClr val="2B2E3C"/>
                </a:solidFill>
                <a:latin typeface="Bitter Medium" pitchFamily="34" charset="0"/>
              </a:rPr>
              <a:t>OpenAI tools: Web, Python, Dall-E</a:t>
            </a: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endParaRPr lang="en-US" sz="2000" dirty="0">
              <a:solidFill>
                <a:srgbClr val="2B2E3C"/>
              </a:solidFill>
              <a:latin typeface="Bitter Medium" pitchFamily="34" charset="0"/>
            </a:endParaRPr>
          </a:p>
          <a:p>
            <a:pPr>
              <a:lnSpc>
                <a:spcPts val="1163"/>
              </a:lnSpc>
            </a:pPr>
            <a:r>
              <a:rPr lang="en-US" sz="2000" dirty="0">
                <a:solidFill>
                  <a:srgbClr val="2B2E3C"/>
                </a:solidFill>
                <a:latin typeface="Bitter Medium" pitchFamily="34" charset="0"/>
              </a:rPr>
              <a:t>External APIs and services</a:t>
            </a:r>
            <a:endParaRPr lang="en-US" sz="2000" dirty="0"/>
          </a:p>
        </p:txBody>
      </p:sp>
      <p:sp>
        <p:nvSpPr>
          <p:cNvPr id="9" name="Text 6"/>
          <p:cNvSpPr/>
          <p:nvPr/>
        </p:nvSpPr>
        <p:spPr>
          <a:xfrm>
            <a:off x="692050" y="3589926"/>
            <a:ext cx="4637812" cy="309682"/>
          </a:xfrm>
          <a:prstGeom prst="rect">
            <a:avLst/>
          </a:prstGeom>
          <a:noFill/>
          <a:ln/>
        </p:spPr>
        <p:txBody>
          <a:bodyPr wrap="square" lIns="0" tIns="0" rIns="0" bIns="0" rtlCol="0" anchor="t"/>
          <a:lstStyle/>
          <a:p>
            <a:pPr>
              <a:lnSpc>
                <a:spcPts val="1200"/>
              </a:lnSpc>
            </a:pPr>
            <a:endParaRPr lang="en-US" sz="2000" dirty="0"/>
          </a:p>
        </p:txBody>
      </p:sp>
      <p:pic>
        <p:nvPicPr>
          <p:cNvPr id="12" name="Image 1" descr="preencoded.png"/>
          <p:cNvPicPr>
            <a:picLocks noChangeAspect="1"/>
          </p:cNvPicPr>
          <p:nvPr/>
        </p:nvPicPr>
        <p:blipFill>
          <a:blip r:embed="rId4"/>
          <a:stretch>
            <a:fillRect/>
          </a:stretch>
        </p:blipFill>
        <p:spPr>
          <a:xfrm>
            <a:off x="5716965" y="2760925"/>
            <a:ext cx="130552" cy="163235"/>
          </a:xfrm>
          <a:prstGeom prst="rect">
            <a:avLst/>
          </a:prstGeom>
        </p:spPr>
      </p:pic>
      <p:sp>
        <p:nvSpPr>
          <p:cNvPr id="14" name="Text 10"/>
          <p:cNvSpPr/>
          <p:nvPr/>
        </p:nvSpPr>
        <p:spPr>
          <a:xfrm>
            <a:off x="5624724" y="3589926"/>
            <a:ext cx="4637901" cy="309682"/>
          </a:xfrm>
          <a:prstGeom prst="rect">
            <a:avLst/>
          </a:prstGeom>
          <a:noFill/>
          <a:ln/>
        </p:spPr>
        <p:txBody>
          <a:bodyPr wrap="square" lIns="0" tIns="0" rIns="0" bIns="0" rtlCol="0" anchor="t"/>
          <a:lstStyle/>
          <a:p>
            <a:pPr>
              <a:lnSpc>
                <a:spcPts val="1200"/>
              </a:lnSpc>
            </a:pPr>
            <a:endParaRPr lang="en-US" sz="2000" dirty="0"/>
          </a:p>
        </p:txBody>
      </p:sp>
      <p:sp>
        <p:nvSpPr>
          <p:cNvPr id="18" name="Text 13"/>
          <p:cNvSpPr/>
          <p:nvPr/>
        </p:nvSpPr>
        <p:spPr>
          <a:xfrm>
            <a:off x="697766" y="4621509"/>
            <a:ext cx="1212830" cy="151091"/>
          </a:xfrm>
          <a:prstGeom prst="rect">
            <a:avLst/>
          </a:prstGeom>
          <a:noFill/>
          <a:ln/>
        </p:spPr>
        <p:txBody>
          <a:bodyPr wrap="none" lIns="0" tIns="0" rIns="0" bIns="0" rtlCol="0" anchor="t"/>
          <a:lstStyle/>
          <a:p>
            <a:pPr>
              <a:lnSpc>
                <a:spcPts val="1163"/>
              </a:lnSpc>
            </a:pPr>
            <a:endParaRPr lang="en-US" sz="2000" dirty="0"/>
          </a:p>
        </p:txBody>
      </p:sp>
      <p:sp>
        <p:nvSpPr>
          <p:cNvPr id="19" name="Text 14"/>
          <p:cNvSpPr/>
          <p:nvPr/>
        </p:nvSpPr>
        <p:spPr>
          <a:xfrm>
            <a:off x="692050" y="4980088"/>
            <a:ext cx="4637812" cy="309682"/>
          </a:xfrm>
          <a:prstGeom prst="rect">
            <a:avLst/>
          </a:prstGeom>
          <a:noFill/>
          <a:ln/>
        </p:spPr>
        <p:txBody>
          <a:bodyPr wrap="square" lIns="0" tIns="0" rIns="0" bIns="0" rtlCol="0" anchor="t"/>
          <a:lstStyle/>
          <a:p>
            <a:pPr>
              <a:lnSpc>
                <a:spcPts val="1200"/>
              </a:lnSpc>
            </a:pPr>
            <a:endParaRPr lang="en-US" sz="2000" dirty="0"/>
          </a:p>
        </p:txBody>
      </p:sp>
      <p:sp>
        <p:nvSpPr>
          <p:cNvPr id="23" name="Text 17"/>
          <p:cNvSpPr/>
          <p:nvPr/>
        </p:nvSpPr>
        <p:spPr>
          <a:xfrm>
            <a:off x="5637133" y="4645595"/>
            <a:ext cx="1209437" cy="151091"/>
          </a:xfrm>
          <a:prstGeom prst="rect">
            <a:avLst/>
          </a:prstGeom>
          <a:noFill/>
          <a:ln/>
        </p:spPr>
        <p:txBody>
          <a:bodyPr wrap="none" lIns="0" tIns="0" rIns="0" bIns="0" rtlCol="0" anchor="t"/>
          <a:lstStyle/>
          <a:p>
            <a:pPr>
              <a:lnSpc>
                <a:spcPts val="1163"/>
              </a:lnSpc>
            </a:pPr>
            <a:endParaRPr lang="en-US" sz="2000" dirty="0"/>
          </a:p>
        </p:txBody>
      </p:sp>
      <p:sp>
        <p:nvSpPr>
          <p:cNvPr id="24" name="Text 18"/>
          <p:cNvSpPr/>
          <p:nvPr/>
        </p:nvSpPr>
        <p:spPr>
          <a:xfrm>
            <a:off x="5642848" y="4994004"/>
            <a:ext cx="4637901" cy="309682"/>
          </a:xfrm>
          <a:prstGeom prst="rect">
            <a:avLst/>
          </a:prstGeom>
          <a:noFill/>
          <a:ln/>
        </p:spPr>
        <p:txBody>
          <a:bodyPr wrap="square" lIns="0" tIns="0" rIns="0" bIns="0" rtlCol="0" anchor="t"/>
          <a:lstStyle/>
          <a:p>
            <a:pPr>
              <a:lnSpc>
                <a:spcPts val="1200"/>
              </a:lnSpc>
            </a:pPr>
            <a:endParaRPr lang="en-US" sz="2000" dirty="0"/>
          </a:p>
        </p:txBody>
      </p:sp>
      <p:sp>
        <p:nvSpPr>
          <p:cNvPr id="25" name="Text 19"/>
          <p:cNvSpPr/>
          <p:nvPr/>
        </p:nvSpPr>
        <p:spPr>
          <a:xfrm>
            <a:off x="595343" y="5429607"/>
            <a:ext cx="1451342" cy="181362"/>
          </a:xfrm>
          <a:prstGeom prst="rect">
            <a:avLst/>
          </a:prstGeom>
          <a:noFill/>
          <a:ln/>
        </p:spPr>
        <p:txBody>
          <a:bodyPr wrap="none" lIns="0" tIns="0" rIns="0" bIns="0" rtlCol="0" anchor="t"/>
          <a:lstStyle/>
          <a:p>
            <a:pPr>
              <a:lnSpc>
                <a:spcPts val="1425"/>
              </a:lnSpc>
            </a:pPr>
            <a:endParaRPr lang="en-US" sz="1125" dirty="0"/>
          </a:p>
        </p:txBody>
      </p:sp>
      <p:sp>
        <p:nvSpPr>
          <p:cNvPr id="26" name="Text 20"/>
          <p:cNvSpPr/>
          <p:nvPr/>
        </p:nvSpPr>
        <p:spPr>
          <a:xfrm>
            <a:off x="595343" y="5707678"/>
            <a:ext cx="5774829" cy="464522"/>
          </a:xfrm>
          <a:prstGeom prst="rect">
            <a:avLst/>
          </a:prstGeom>
          <a:noFill/>
          <a:ln/>
        </p:spPr>
        <p:txBody>
          <a:bodyPr wrap="square" lIns="0" tIns="0" rIns="0" bIns="0" rtlCol="0" anchor="t"/>
          <a:lstStyle/>
          <a:p>
            <a:pPr>
              <a:lnSpc>
                <a:spcPts val="1200"/>
              </a:lnSpc>
            </a:pPr>
            <a:endParaRPr lang="en-US" sz="750" dirty="0"/>
          </a:p>
        </p:txBody>
      </p:sp>
      <p:sp>
        <p:nvSpPr>
          <p:cNvPr id="27" name="Text 21"/>
          <p:cNvSpPr/>
          <p:nvPr/>
        </p:nvSpPr>
        <p:spPr>
          <a:xfrm>
            <a:off x="595343" y="6259265"/>
            <a:ext cx="5774829" cy="309682"/>
          </a:xfrm>
          <a:prstGeom prst="rect">
            <a:avLst/>
          </a:prstGeom>
          <a:noFill/>
          <a:ln/>
        </p:spPr>
        <p:txBody>
          <a:bodyPr wrap="square" lIns="0" tIns="0" rIns="0" bIns="0" rtlCol="0" anchor="t"/>
          <a:lstStyle/>
          <a:p>
            <a:pPr>
              <a:lnSpc>
                <a:spcPts val="1200"/>
              </a:lnSpc>
            </a:pPr>
            <a:endParaRPr lang="en-US" sz="750" dirty="0"/>
          </a:p>
        </p:txBody>
      </p:sp>
      <p:sp>
        <p:nvSpPr>
          <p:cNvPr id="28" name="Shape 22"/>
          <p:cNvSpPr/>
          <p:nvPr/>
        </p:nvSpPr>
        <p:spPr>
          <a:xfrm>
            <a:off x="612221" y="5939939"/>
            <a:ext cx="9787832" cy="868732"/>
          </a:xfrm>
          <a:prstGeom prst="roundRect">
            <a:avLst>
              <a:gd name="adj" fmla="val 4994"/>
            </a:avLst>
          </a:prstGeom>
          <a:solidFill>
            <a:srgbClr val="FAD3B8"/>
          </a:solidFill>
          <a:ln/>
        </p:spPr>
        <p:txBody>
          <a:bodyPr/>
          <a:lstStyle/>
          <a:p>
            <a:endParaRPr lang="en-US" sz="1350"/>
          </a:p>
        </p:txBody>
      </p:sp>
      <p:pic>
        <p:nvPicPr>
          <p:cNvPr id="29" name="Image 4" descr="preencoded.png"/>
          <p:cNvPicPr>
            <a:picLocks noChangeAspect="1"/>
          </p:cNvPicPr>
          <p:nvPr/>
        </p:nvPicPr>
        <p:blipFill>
          <a:blip r:embed="rId5"/>
          <a:stretch>
            <a:fillRect/>
          </a:stretch>
        </p:blipFill>
        <p:spPr>
          <a:xfrm>
            <a:off x="6708517" y="5570965"/>
            <a:ext cx="151180" cy="120908"/>
          </a:xfrm>
          <a:prstGeom prst="rect">
            <a:avLst/>
          </a:prstGeom>
        </p:spPr>
      </p:pic>
      <p:sp>
        <p:nvSpPr>
          <p:cNvPr id="30" name="Text 23"/>
          <p:cNvSpPr/>
          <p:nvPr/>
        </p:nvSpPr>
        <p:spPr>
          <a:xfrm>
            <a:off x="6956406" y="5562481"/>
            <a:ext cx="1209437" cy="151091"/>
          </a:xfrm>
          <a:prstGeom prst="rect">
            <a:avLst/>
          </a:prstGeom>
          <a:noFill/>
          <a:ln/>
        </p:spPr>
        <p:txBody>
          <a:bodyPr wrap="none" lIns="0" tIns="0" rIns="0" bIns="0" rtlCol="0" anchor="t"/>
          <a:lstStyle/>
          <a:p>
            <a:pPr>
              <a:lnSpc>
                <a:spcPts val="1163"/>
              </a:lnSpc>
            </a:pPr>
            <a:endParaRPr lang="en-US" sz="938" dirty="0"/>
          </a:p>
        </p:txBody>
      </p:sp>
      <p:sp>
        <p:nvSpPr>
          <p:cNvPr id="31" name="Text 24"/>
          <p:cNvSpPr/>
          <p:nvPr/>
        </p:nvSpPr>
        <p:spPr>
          <a:xfrm>
            <a:off x="742217" y="6090072"/>
            <a:ext cx="7743974" cy="1050896"/>
          </a:xfrm>
          <a:prstGeom prst="rect">
            <a:avLst/>
          </a:prstGeom>
          <a:noFill/>
          <a:ln/>
        </p:spPr>
        <p:txBody>
          <a:bodyPr wrap="square" lIns="0" tIns="0" rIns="0" bIns="0" rtlCol="0" anchor="t"/>
          <a:lstStyle/>
          <a:p>
            <a:pPr>
              <a:lnSpc>
                <a:spcPts val="1200"/>
              </a:lnSpc>
            </a:pPr>
            <a:r>
              <a:rPr lang="en-US" sz="2000" i="1" dirty="0">
                <a:solidFill>
                  <a:srgbClr val="000000"/>
                </a:solidFill>
                <a:latin typeface="Open Sans" pitchFamily="34" charset="0"/>
                <a:ea typeface="Open Sans" pitchFamily="34" charset="-122"/>
                <a:cs typeface="Open Sans" pitchFamily="34" charset="-120"/>
              </a:rPr>
              <a:t>Deploys within ChatGPT (GPT Store)</a:t>
            </a:r>
          </a:p>
          <a:p>
            <a:pPr>
              <a:lnSpc>
                <a:spcPts val="1200"/>
              </a:lnSpc>
            </a:pPr>
            <a:endParaRPr lang="en-US" sz="2000" i="1" dirty="0">
              <a:solidFill>
                <a:srgbClr val="000000"/>
              </a:solidFill>
              <a:latin typeface="Open Sans" pitchFamily="34" charset="0"/>
              <a:ea typeface="Open Sans" pitchFamily="34" charset="-122"/>
              <a:cs typeface="Open Sans" pitchFamily="34" charset="-120"/>
            </a:endParaRPr>
          </a:p>
          <a:p>
            <a:pPr>
              <a:lnSpc>
                <a:spcPts val="1200"/>
              </a:lnSpc>
            </a:pPr>
            <a:endParaRPr lang="en-US" sz="2000" i="1" dirty="0">
              <a:solidFill>
                <a:srgbClr val="000000"/>
              </a:solidFill>
              <a:latin typeface="Open Sans" pitchFamily="34" charset="0"/>
              <a:ea typeface="Open Sans" pitchFamily="34" charset="-122"/>
              <a:cs typeface="Open Sans" pitchFamily="34" charset="-120"/>
            </a:endParaRPr>
          </a:p>
          <a:p>
            <a:pPr>
              <a:lnSpc>
                <a:spcPts val="1200"/>
              </a:lnSpc>
            </a:pPr>
            <a:r>
              <a:rPr lang="en-US" sz="2000" i="1" dirty="0">
                <a:solidFill>
                  <a:srgbClr val="000000"/>
                </a:solidFill>
                <a:latin typeface="Open Sans" pitchFamily="34" charset="0"/>
                <a:ea typeface="Open Sans" pitchFamily="34" charset="-122"/>
                <a:cs typeface="Open Sans" pitchFamily="34" charset="-120"/>
              </a:rPr>
              <a:t>ChatGPT Plus subscription required for both creators and users</a:t>
            </a:r>
            <a:endParaRPr lang="en-US" sz="2000" i="1" dirty="0"/>
          </a:p>
        </p:txBody>
      </p:sp>
      <p:sp>
        <p:nvSpPr>
          <p:cNvPr id="32" name="Shape 4">
            <a:extLst>
              <a:ext uri="{FF2B5EF4-FFF2-40B4-BE49-F238E27FC236}">
                <a16:creationId xmlns:a16="http://schemas.microsoft.com/office/drawing/2014/main" id="{27D2E8EB-E329-8718-2729-6E2CEFF959D3}"/>
              </a:ext>
            </a:extLst>
          </p:cNvPr>
          <p:cNvSpPr/>
          <p:nvPr/>
        </p:nvSpPr>
        <p:spPr>
          <a:xfrm>
            <a:off x="713784" y="3293664"/>
            <a:ext cx="290215" cy="290215"/>
          </a:xfrm>
          <a:prstGeom prst="roundRect">
            <a:avLst>
              <a:gd name="adj" fmla="val 23628414"/>
            </a:avLst>
          </a:prstGeom>
          <a:solidFill>
            <a:srgbClr val="D2600F"/>
          </a:solidFill>
          <a:ln/>
        </p:spPr>
        <p:txBody>
          <a:bodyPr/>
          <a:lstStyle/>
          <a:p>
            <a:endParaRPr lang="en-US" sz="1350"/>
          </a:p>
        </p:txBody>
      </p:sp>
      <p:sp>
        <p:nvSpPr>
          <p:cNvPr id="33" name="Shape 4">
            <a:extLst>
              <a:ext uri="{FF2B5EF4-FFF2-40B4-BE49-F238E27FC236}">
                <a16:creationId xmlns:a16="http://schemas.microsoft.com/office/drawing/2014/main" id="{4BC0C70B-C876-1E83-DFFD-59600190977C}"/>
              </a:ext>
            </a:extLst>
          </p:cNvPr>
          <p:cNvSpPr/>
          <p:nvPr/>
        </p:nvSpPr>
        <p:spPr>
          <a:xfrm>
            <a:off x="713784" y="3875797"/>
            <a:ext cx="290215" cy="290215"/>
          </a:xfrm>
          <a:prstGeom prst="roundRect">
            <a:avLst>
              <a:gd name="adj" fmla="val 23628414"/>
            </a:avLst>
          </a:prstGeom>
          <a:solidFill>
            <a:srgbClr val="D2600F"/>
          </a:solidFill>
          <a:ln/>
        </p:spPr>
        <p:txBody>
          <a:bodyPr/>
          <a:lstStyle/>
          <a:p>
            <a:endParaRPr lang="en-US" sz="1350"/>
          </a:p>
        </p:txBody>
      </p:sp>
      <p:sp>
        <p:nvSpPr>
          <p:cNvPr id="34" name="Shape 4">
            <a:extLst>
              <a:ext uri="{FF2B5EF4-FFF2-40B4-BE49-F238E27FC236}">
                <a16:creationId xmlns:a16="http://schemas.microsoft.com/office/drawing/2014/main" id="{B8E1CD52-81A0-14CA-FF0D-3974D29A4A3F}"/>
              </a:ext>
            </a:extLst>
          </p:cNvPr>
          <p:cNvSpPr/>
          <p:nvPr/>
        </p:nvSpPr>
        <p:spPr>
          <a:xfrm>
            <a:off x="710173" y="4491219"/>
            <a:ext cx="290215" cy="290215"/>
          </a:xfrm>
          <a:prstGeom prst="roundRect">
            <a:avLst>
              <a:gd name="adj" fmla="val 23628414"/>
            </a:avLst>
          </a:prstGeom>
          <a:solidFill>
            <a:srgbClr val="D2600F"/>
          </a:solidFill>
          <a:ln/>
        </p:spPr>
        <p:txBody>
          <a:bodyPr/>
          <a:lstStyle/>
          <a:p>
            <a:endParaRPr lang="en-US" sz="1350"/>
          </a:p>
        </p:txBody>
      </p:sp>
      <p:pic>
        <p:nvPicPr>
          <p:cNvPr id="6146" name="Picture 2" descr="ChatGPT logo OpenAI">
            <a:extLst>
              <a:ext uri="{FF2B5EF4-FFF2-40B4-BE49-F238E27FC236}">
                <a16:creationId xmlns:a16="http://schemas.microsoft.com/office/drawing/2014/main" id="{D0F58E40-61F6-29D1-BF14-FDB8582537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0443" y="384558"/>
            <a:ext cx="3911576" cy="2198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265154" cy="6172200"/>
          </a:xfrm>
          <a:prstGeom prst="rect">
            <a:avLst/>
          </a:prstGeom>
        </p:spPr>
      </p:pic>
      <p:sp>
        <p:nvSpPr>
          <p:cNvPr id="3" name="Text 0"/>
          <p:cNvSpPr/>
          <p:nvPr/>
        </p:nvSpPr>
        <p:spPr>
          <a:xfrm>
            <a:off x="4642637" y="1063600"/>
            <a:ext cx="5949674"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OpenAI's Agent Builder (</a:t>
            </a:r>
            <a:r>
              <a:rPr lang="en-US" sz="3200" dirty="0" err="1">
                <a:solidFill>
                  <a:srgbClr val="2C3F42"/>
                </a:solidFill>
                <a:latin typeface="Bitter Medium" pitchFamily="34" charset="0"/>
                <a:ea typeface="Bitter Medium" pitchFamily="34" charset="-122"/>
                <a:cs typeface="Bitter Medium" pitchFamily="34" charset="-120"/>
              </a:rPr>
              <a:t>AgentKit</a:t>
            </a:r>
            <a:r>
              <a:rPr lang="en-US" sz="3200" dirty="0">
                <a:solidFill>
                  <a:srgbClr val="2C3F42"/>
                </a:solidFill>
                <a:latin typeface="Bitter Medium" pitchFamily="34" charset="0"/>
                <a:ea typeface="Bitter Medium" pitchFamily="34" charset="-122"/>
                <a:cs typeface="Bitter Medium" pitchFamily="34" charset="-120"/>
              </a:rPr>
              <a:t>), released 10-6-2025</a:t>
            </a:r>
            <a:endParaRPr lang="en-US" sz="3200" dirty="0"/>
          </a:p>
        </p:txBody>
      </p:sp>
      <p:sp>
        <p:nvSpPr>
          <p:cNvPr id="4" name="Text 1"/>
          <p:cNvSpPr/>
          <p:nvPr/>
        </p:nvSpPr>
        <p:spPr>
          <a:xfrm>
            <a:off x="4710143" y="3035469"/>
            <a:ext cx="56673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Visual canvas for building multi-step AI agent workflows without coding</a:t>
            </a:r>
            <a:endParaRPr lang="en-US" sz="2000" dirty="0"/>
          </a:p>
        </p:txBody>
      </p:sp>
      <p:sp>
        <p:nvSpPr>
          <p:cNvPr id="5" name="Text 2"/>
          <p:cNvSpPr/>
          <p:nvPr/>
        </p:nvSpPr>
        <p:spPr>
          <a:xfrm>
            <a:off x="4642637" y="5985375"/>
            <a:ext cx="5667316" cy="957775"/>
          </a:xfrm>
          <a:prstGeom prst="rect">
            <a:avLst/>
          </a:prstGeom>
          <a:noFill/>
          <a:ln/>
        </p:spPr>
        <p:txBody>
          <a:bodyPr wrap="square" lIns="0" tIns="0" rIns="0" bIns="0" rtlCol="0" anchor="t"/>
          <a:lstStyle/>
          <a:p>
            <a:pPr>
              <a:lnSpc>
                <a:spcPts val="2325"/>
              </a:lnSpc>
            </a:pPr>
            <a:r>
              <a:rPr lang="en-US" sz="2000" dirty="0">
                <a:latin typeface="Open Sans" panose="020B0606030504020204" pitchFamily="34" charset="0"/>
                <a:ea typeface="Open Sans" panose="020B0606030504020204" pitchFamily="34" charset="0"/>
                <a:cs typeface="Open Sans" panose="020B0606030504020204" pitchFamily="34" charset="0"/>
              </a:rPr>
              <a:t>When you're ready to deploy, embed the workflow into your site with </a:t>
            </a:r>
            <a:r>
              <a:rPr lang="en-US" sz="2000" dirty="0" err="1">
                <a:latin typeface="Open Sans" panose="020B0606030504020204" pitchFamily="34" charset="0"/>
                <a:ea typeface="Open Sans" panose="020B0606030504020204" pitchFamily="34" charset="0"/>
                <a:cs typeface="Open Sans" panose="020B0606030504020204" pitchFamily="34" charset="0"/>
              </a:rPr>
              <a:t>ChatKit</a:t>
            </a:r>
            <a:r>
              <a:rPr lang="en-US" sz="2000" dirty="0">
                <a:latin typeface="Open Sans" panose="020B0606030504020204" pitchFamily="34" charset="0"/>
                <a:ea typeface="Open Sans" panose="020B0606030504020204" pitchFamily="34" charset="0"/>
                <a:cs typeface="Open Sans" panose="020B0606030504020204" pitchFamily="34" charset="0"/>
              </a:rPr>
              <a:t>, or download the SDK code to run it yourself.</a:t>
            </a:r>
          </a:p>
        </p:txBody>
      </p:sp>
      <p:sp>
        <p:nvSpPr>
          <p:cNvPr id="6" name="Text 3"/>
          <p:cNvSpPr/>
          <p:nvPr/>
        </p:nvSpPr>
        <p:spPr>
          <a:xfrm>
            <a:off x="4710143" y="4490439"/>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Empowers users to visually assemble, debug, and export complex agent workflows</a:t>
            </a:r>
            <a:endParaRPr 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649743"/>
            <a:ext cx="4295716"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Previous Disruptive Technologies</a:t>
            </a:r>
            <a:endParaRPr 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595342" y="1041911"/>
            <a:ext cx="375636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Handheld Calculators</a:t>
            </a:r>
            <a:endParaRPr lang="en-US" sz="2925" dirty="0"/>
          </a:p>
        </p:txBody>
      </p:sp>
      <p:sp>
        <p:nvSpPr>
          <p:cNvPr id="3" name="Text 1"/>
          <p:cNvSpPr/>
          <p:nvPr/>
        </p:nvSpPr>
        <p:spPr>
          <a:xfrm>
            <a:off x="595342" y="2156858"/>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Concerns</a:t>
            </a:r>
            <a:endParaRPr lang="en-US" sz="2000" dirty="0"/>
          </a:p>
        </p:txBody>
      </p:sp>
      <p:sp>
        <p:nvSpPr>
          <p:cNvPr id="4" name="Text 2"/>
          <p:cNvSpPr/>
          <p:nvPr/>
        </p:nvSpPr>
        <p:spPr>
          <a:xfrm>
            <a:off x="595342" y="2655829"/>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Educators worried students wouldn't learn fundamental arithmetic operations</a:t>
            </a:r>
            <a:endParaRPr lang="en-US" sz="2000" dirty="0"/>
          </a:p>
        </p:txBody>
      </p:sp>
      <p:sp>
        <p:nvSpPr>
          <p:cNvPr id="5" name="Text 3"/>
          <p:cNvSpPr/>
          <p:nvPr/>
        </p:nvSpPr>
        <p:spPr>
          <a:xfrm>
            <a:off x="595343" y="4013790"/>
            <a:ext cx="2232779" cy="279053"/>
          </a:xfrm>
          <a:prstGeom prst="rect">
            <a:avLst/>
          </a:prstGeom>
          <a:noFill/>
          <a:ln/>
        </p:spPr>
        <p:txBody>
          <a:bodyPr wrap="none" lIns="0" tIns="0" rIns="0" bIns="0" rtlCol="0" anchor="t"/>
          <a:lstStyle/>
          <a:p>
            <a:pPr>
              <a:lnSpc>
                <a:spcPts val="2175"/>
              </a:lnSpc>
            </a:pPr>
            <a:r>
              <a:rPr lang="en-US" sz="2000" b="1" dirty="0">
                <a:solidFill>
                  <a:srgbClr val="2C3F42"/>
                </a:solidFill>
                <a:latin typeface="Bitter Medium" pitchFamily="34" charset="0"/>
                <a:ea typeface="Bitter Medium" pitchFamily="34" charset="-122"/>
                <a:cs typeface="Bitter Medium" pitchFamily="34" charset="-120"/>
              </a:rPr>
              <a:t>The Reality</a:t>
            </a:r>
            <a:endParaRPr lang="en-US" sz="2000" dirty="0"/>
          </a:p>
        </p:txBody>
      </p:sp>
      <p:sp>
        <p:nvSpPr>
          <p:cNvPr id="6" name="Text 4"/>
          <p:cNvSpPr/>
          <p:nvPr/>
        </p:nvSpPr>
        <p:spPr>
          <a:xfrm>
            <a:off x="595343" y="4518614"/>
            <a:ext cx="470951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Studies haven't found significant negative effects on basic math skills. However, primary schools still provide practice and assessments without calculators</a:t>
            </a:r>
            <a:r>
              <a:rPr lang="en-US" sz="1463" dirty="0">
                <a:solidFill>
                  <a:srgbClr val="2B2E3C"/>
                </a:solidFill>
                <a:latin typeface="Open Sans" pitchFamily="34" charset="0"/>
                <a:ea typeface="Open Sans" pitchFamily="34" charset="-122"/>
                <a:cs typeface="Open Sans" pitchFamily="34" charset="-120"/>
              </a:rPr>
              <a:t>.</a:t>
            </a:r>
            <a:endParaRPr lang="en-US" sz="1463" dirty="0"/>
          </a:p>
        </p:txBody>
      </p:sp>
      <p:pic>
        <p:nvPicPr>
          <p:cNvPr id="7" name="Image 0" descr="preencoded.png"/>
          <p:cNvPicPr>
            <a:picLocks noChangeAspect="1"/>
          </p:cNvPicPr>
          <p:nvPr/>
        </p:nvPicPr>
        <p:blipFill>
          <a:blip r:embed="rId3"/>
          <a:stretch>
            <a:fillRect/>
          </a:stretch>
        </p:blipFill>
        <p:spPr>
          <a:xfrm>
            <a:off x="6210166" y="2860977"/>
            <a:ext cx="3478057" cy="2305625"/>
          </a:xfrm>
          <a:prstGeom prst="rect">
            <a:avLst/>
          </a:prstGeom>
        </p:spPr>
      </p:pic>
      <p:sp>
        <p:nvSpPr>
          <p:cNvPr id="9" name="Text 6"/>
          <p:cNvSpPr/>
          <p:nvPr/>
        </p:nvSpPr>
        <p:spPr>
          <a:xfrm>
            <a:off x="595343" y="6379896"/>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Some hoped schools could move beyond calculation to teach deeper mathematical concepts. That didn't happen either.</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3974" y="1104010"/>
            <a:ext cx="3694926" cy="2746147"/>
          </a:xfrm>
          <a:prstGeom prst="rect">
            <a:avLst/>
          </a:prstGeom>
        </p:spPr>
      </p:pic>
      <p:sp>
        <p:nvSpPr>
          <p:cNvPr id="3" name="Text 0"/>
          <p:cNvSpPr/>
          <p:nvPr/>
        </p:nvSpPr>
        <p:spPr>
          <a:xfrm>
            <a:off x="4653439" y="1104010"/>
            <a:ext cx="397406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MIT/Media Labs Report</a:t>
            </a:r>
            <a:endParaRPr lang="en-US" sz="2925" dirty="0"/>
          </a:p>
        </p:txBody>
      </p:sp>
      <p:sp>
        <p:nvSpPr>
          <p:cNvPr id="4" name="Shape 1"/>
          <p:cNvSpPr/>
          <p:nvPr/>
        </p:nvSpPr>
        <p:spPr>
          <a:xfrm>
            <a:off x="4604452" y="2034650"/>
            <a:ext cx="5724019" cy="1390179"/>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5" name="Text 2"/>
          <p:cNvSpPr/>
          <p:nvPr/>
        </p:nvSpPr>
        <p:spPr>
          <a:xfrm>
            <a:off x="4813548" y="241159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Pilots to Production</a:t>
            </a:r>
            <a:endParaRPr lang="en-US" sz="2000" dirty="0"/>
          </a:p>
        </p:txBody>
      </p:sp>
      <p:sp>
        <p:nvSpPr>
          <p:cNvPr id="6" name="Text 3"/>
          <p:cNvSpPr/>
          <p:nvPr/>
        </p:nvSpPr>
        <p:spPr>
          <a:xfrm>
            <a:off x="4813548" y="2851971"/>
            <a:ext cx="5415052" cy="595432"/>
          </a:xfrm>
          <a:prstGeom prst="rect">
            <a:avLst/>
          </a:prstGeom>
          <a:noFill/>
          <a:ln/>
        </p:spPr>
        <p:txBody>
          <a:bodyPr wrap="square" lIns="0" tIns="0" rIns="0" bIns="0" rtlCol="0" anchor="t"/>
          <a:lstStyle/>
          <a:p>
            <a:pPr>
              <a:lnSpc>
                <a:spcPts val="2325"/>
              </a:lnSpc>
            </a:pPr>
            <a:r>
              <a:rPr lang="en-US" sz="2000" b="1" dirty="0">
                <a:solidFill>
                  <a:srgbClr val="D2600F"/>
                </a:solidFill>
                <a:latin typeface="Open Sans" pitchFamily="34" charset="0"/>
                <a:ea typeface="Open Sans" pitchFamily="34" charset="-122"/>
                <a:cs typeface="Open Sans" pitchFamily="34" charset="-120"/>
              </a:rPr>
              <a:t>Only 5%</a:t>
            </a:r>
            <a:r>
              <a:rPr lang="en-US" sz="2000" dirty="0">
                <a:solidFill>
                  <a:srgbClr val="2B2E3C"/>
                </a:solidFill>
                <a:latin typeface="Open Sans" pitchFamily="34" charset="0"/>
                <a:ea typeface="Open Sans" pitchFamily="34" charset="-122"/>
                <a:cs typeface="Open Sans" pitchFamily="34" charset="-120"/>
              </a:rPr>
              <a:t> of AI pilots reach production. </a:t>
            </a:r>
            <a:endParaRPr lang="en-US" sz="2000" dirty="0"/>
          </a:p>
        </p:txBody>
      </p:sp>
      <p:sp>
        <p:nvSpPr>
          <p:cNvPr id="9" name="Text 6"/>
          <p:cNvSpPr/>
          <p:nvPr/>
        </p:nvSpPr>
        <p:spPr>
          <a:xfrm>
            <a:off x="4813548" y="4314647"/>
            <a:ext cx="5415052" cy="595432"/>
          </a:xfrm>
          <a:prstGeom prst="rect">
            <a:avLst/>
          </a:prstGeom>
          <a:noFill/>
          <a:ln/>
        </p:spPr>
        <p:txBody>
          <a:bodyPr wrap="square" lIns="0" tIns="0" rIns="0" bIns="0" rtlCol="0" anchor="t"/>
          <a:lstStyle/>
          <a:p>
            <a:pPr>
              <a:lnSpc>
                <a:spcPts val="2325"/>
              </a:lnSpc>
            </a:pPr>
            <a:endParaRPr lang="en-US" sz="1463" dirty="0"/>
          </a:p>
        </p:txBody>
      </p:sp>
      <p:sp>
        <p:nvSpPr>
          <p:cNvPr id="10" name="Shape 7"/>
          <p:cNvSpPr/>
          <p:nvPr/>
        </p:nvSpPr>
        <p:spPr>
          <a:xfrm>
            <a:off x="484987" y="4264724"/>
            <a:ext cx="9843484" cy="2305101"/>
          </a:xfrm>
          <a:prstGeom prst="roundRect">
            <a:avLst>
              <a:gd name="adj" fmla="val 4862"/>
            </a:avLst>
          </a:prstGeom>
          <a:solidFill>
            <a:srgbClr val="FCE2CF"/>
          </a:solidFill>
          <a:ln w="7620">
            <a:solidFill>
              <a:srgbClr val="E2C8B5"/>
            </a:solidFill>
            <a:prstDash val="solid"/>
          </a:ln>
        </p:spPr>
        <p:txBody>
          <a:bodyPr/>
          <a:lstStyle/>
          <a:p>
            <a:endParaRPr lang="en-US" sz="1350"/>
          </a:p>
        </p:txBody>
      </p:sp>
      <p:sp>
        <p:nvSpPr>
          <p:cNvPr id="11" name="Text 8"/>
          <p:cNvSpPr/>
          <p:nvPr/>
        </p:nvSpPr>
        <p:spPr>
          <a:xfrm>
            <a:off x="852703" y="467536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Used by Everyone</a:t>
            </a:r>
            <a:endParaRPr lang="en-US" sz="2000" dirty="0"/>
          </a:p>
        </p:txBody>
      </p:sp>
      <p:sp>
        <p:nvSpPr>
          <p:cNvPr id="12" name="Text 9"/>
          <p:cNvSpPr/>
          <p:nvPr/>
        </p:nvSpPr>
        <p:spPr>
          <a:xfrm>
            <a:off x="852703" y="5215815"/>
            <a:ext cx="937589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Workers from </a:t>
            </a: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over 90%</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of companies surveyed reported regular use of personal AI tools for work tasks.</a:t>
            </a:r>
          </a:p>
          <a:p>
            <a:pPr>
              <a:lnSpc>
                <a:spcPts val="2325"/>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lnSpc>
                <a:spcPts val="2325"/>
              </a:lnSpc>
            </a:pPr>
            <a:r>
              <a:rPr lang="en-US" sz="2000" b="1" dirty="0">
                <a:solidFill>
                  <a:srgbClr val="D2600F"/>
                </a:solidFill>
                <a:latin typeface="Open Sans" panose="020B0606030504020204" pitchFamily="34" charset="0"/>
                <a:ea typeface="Open Sans" panose="020B0606030504020204" pitchFamily="34" charset="0"/>
                <a:cs typeface="Open Sans" panose="020B0606030504020204" pitchFamily="34" charset="0"/>
              </a:rPr>
              <a:t>Almost every single person</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used an LLM in some form for their work.</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39386" y="1321003"/>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Personal Computers &amp; Spreadsheets</a:t>
            </a:r>
            <a:endParaRPr lang="en-US" sz="2925" dirty="0"/>
          </a:p>
        </p:txBody>
      </p:sp>
      <p:sp>
        <p:nvSpPr>
          <p:cNvPr id="4" name="Shape 1"/>
          <p:cNvSpPr/>
          <p:nvPr/>
        </p:nvSpPr>
        <p:spPr>
          <a:xfrm>
            <a:off x="4710143" y="5743740"/>
            <a:ext cx="5655886" cy="1333142"/>
          </a:xfrm>
          <a:prstGeom prst="roundRect">
            <a:avLst>
              <a:gd name="adj" fmla="val 2561"/>
            </a:avLst>
          </a:prstGeom>
          <a:solidFill>
            <a:srgbClr val="FCE2CF"/>
          </a:solidFill>
          <a:ln w="7620">
            <a:solidFill>
              <a:srgbClr val="E2C8B5"/>
            </a:solidFill>
            <a:prstDash val="solid"/>
          </a:ln>
        </p:spPr>
        <p:txBody>
          <a:bodyPr/>
          <a:lstStyle/>
          <a:p>
            <a:endParaRPr lang="en-US" sz="1350"/>
          </a:p>
        </p:txBody>
      </p:sp>
      <p:sp>
        <p:nvSpPr>
          <p:cNvPr id="5" name="Shape 2"/>
          <p:cNvSpPr/>
          <p:nvPr/>
        </p:nvSpPr>
        <p:spPr>
          <a:xfrm>
            <a:off x="4639386" y="2580831"/>
            <a:ext cx="2827943" cy="1511631"/>
          </a:xfrm>
          <a:prstGeom prst="roundRect">
            <a:avLst>
              <a:gd name="adj" fmla="val 5146"/>
            </a:avLst>
          </a:prstGeom>
          <a:solidFill>
            <a:srgbClr val="FCE2CF"/>
          </a:solidFill>
          <a:ln/>
        </p:spPr>
        <p:txBody>
          <a:bodyPr/>
          <a:lstStyle/>
          <a:p>
            <a:endParaRPr lang="en-US" sz="1350"/>
          </a:p>
        </p:txBody>
      </p:sp>
      <p:sp>
        <p:nvSpPr>
          <p:cNvPr id="6" name="Text 3"/>
          <p:cNvSpPr/>
          <p:nvPr/>
        </p:nvSpPr>
        <p:spPr>
          <a:xfrm>
            <a:off x="4864626"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7" name="Text 4"/>
          <p:cNvSpPr/>
          <p:nvPr/>
        </p:nvSpPr>
        <p:spPr>
          <a:xfrm>
            <a:off x="4733001" y="2898048"/>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added courses on how to use spreadsheets</a:t>
            </a:r>
            <a:endParaRPr lang="en-US" sz="2000" dirty="0"/>
          </a:p>
        </p:txBody>
      </p:sp>
      <p:sp>
        <p:nvSpPr>
          <p:cNvPr id="8" name="Shape 5"/>
          <p:cNvSpPr/>
          <p:nvPr/>
        </p:nvSpPr>
        <p:spPr>
          <a:xfrm>
            <a:off x="7560945" y="2580831"/>
            <a:ext cx="2827943" cy="1528218"/>
          </a:xfrm>
          <a:prstGeom prst="rect">
            <a:avLst/>
          </a:prstGeom>
          <a:solidFill>
            <a:srgbClr val="FCE2CF"/>
          </a:solidFill>
          <a:ln/>
        </p:spPr>
        <p:txBody>
          <a:bodyPr/>
          <a:lstStyle/>
          <a:p>
            <a:endParaRPr lang="en-US" sz="1350"/>
          </a:p>
        </p:txBody>
      </p:sp>
      <p:sp>
        <p:nvSpPr>
          <p:cNvPr id="10" name="Text 7"/>
          <p:cNvSpPr/>
          <p:nvPr/>
        </p:nvSpPr>
        <p:spPr>
          <a:xfrm>
            <a:off x="7692569" y="3243887"/>
            <a:ext cx="1860679" cy="232619"/>
          </a:xfrm>
          <a:prstGeom prst="rect">
            <a:avLst/>
          </a:prstGeom>
          <a:noFill/>
          <a:ln/>
        </p:spPr>
        <p:txBody>
          <a:bodyPr wrap="none" lIns="0" tIns="0" rIns="0" bIns="0" rtlCol="0" anchor="t"/>
          <a:lstStyle/>
          <a:p>
            <a:pPr>
              <a:lnSpc>
                <a:spcPts val="1800"/>
              </a:lnSpc>
            </a:pPr>
            <a:endParaRPr lang="en-US" sz="2000" dirty="0"/>
          </a:p>
        </p:txBody>
      </p:sp>
      <p:sp>
        <p:nvSpPr>
          <p:cNvPr id="11" name="Text 8"/>
          <p:cNvSpPr/>
          <p:nvPr/>
        </p:nvSpPr>
        <p:spPr>
          <a:xfrm>
            <a:off x="7776296" y="2881074"/>
            <a:ext cx="25304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updated existing courses to use spreadsheets</a:t>
            </a:r>
            <a:endParaRPr lang="en-US" sz="2000" dirty="0"/>
          </a:p>
        </p:txBody>
      </p:sp>
      <p:sp>
        <p:nvSpPr>
          <p:cNvPr id="12" name="Shape 9"/>
          <p:cNvSpPr/>
          <p:nvPr/>
        </p:nvSpPr>
        <p:spPr>
          <a:xfrm>
            <a:off x="4639386" y="4224086"/>
            <a:ext cx="5726643" cy="1404617"/>
          </a:xfrm>
          <a:prstGeom prst="rect">
            <a:avLst/>
          </a:prstGeom>
          <a:solidFill>
            <a:srgbClr val="FCE2CF"/>
          </a:solidFill>
          <a:ln/>
        </p:spPr>
        <p:txBody>
          <a:bodyPr/>
          <a:lstStyle/>
          <a:p>
            <a:endParaRPr lang="en-US" sz="1350"/>
          </a:p>
        </p:txBody>
      </p:sp>
      <p:sp>
        <p:nvSpPr>
          <p:cNvPr id="14" name="Text 11"/>
          <p:cNvSpPr/>
          <p:nvPr/>
        </p:nvSpPr>
        <p:spPr>
          <a:xfrm>
            <a:off x="4864626" y="4458772"/>
            <a:ext cx="1860679" cy="232619"/>
          </a:xfrm>
          <a:prstGeom prst="rect">
            <a:avLst/>
          </a:prstGeom>
          <a:noFill/>
          <a:ln/>
        </p:spPr>
        <p:txBody>
          <a:bodyPr wrap="none" lIns="0" tIns="0" rIns="0" bIns="0" rtlCol="0" anchor="t"/>
          <a:lstStyle/>
          <a:p>
            <a:pPr>
              <a:lnSpc>
                <a:spcPts val="1800"/>
              </a:lnSpc>
            </a:pPr>
            <a:endParaRPr lang="en-US" sz="2000" dirty="0"/>
          </a:p>
        </p:txBody>
      </p:sp>
      <p:sp>
        <p:nvSpPr>
          <p:cNvPr id="15" name="Text 12"/>
          <p:cNvSpPr/>
          <p:nvPr/>
        </p:nvSpPr>
        <p:spPr>
          <a:xfrm>
            <a:off x="4881771" y="4508712"/>
            <a:ext cx="535834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We assess how well students can use spreadsheets (no pencil and paper valuation analyses)</a:t>
            </a:r>
            <a:endParaRPr lang="en-US" sz="2000" dirty="0"/>
          </a:p>
        </p:txBody>
      </p:sp>
      <p:sp>
        <p:nvSpPr>
          <p:cNvPr id="16" name="Text 13"/>
          <p:cNvSpPr/>
          <p:nvPr/>
        </p:nvSpPr>
        <p:spPr>
          <a:xfrm>
            <a:off x="4819000" y="6092264"/>
            <a:ext cx="517408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Teaching how to do finance in spreadsheets is a main educational goal. </a:t>
            </a: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590208" y="2649838"/>
            <a:ext cx="517520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Why Spreadsheets Succeeded</a:t>
            </a:r>
            <a:endParaRPr lang="en-US" sz="2925" dirty="0"/>
          </a:p>
        </p:txBody>
      </p:sp>
      <p:pic>
        <p:nvPicPr>
          <p:cNvPr id="3" name="Image 0" descr="preencoded.png"/>
          <p:cNvPicPr>
            <a:picLocks noChangeAspect="1"/>
          </p:cNvPicPr>
          <p:nvPr/>
        </p:nvPicPr>
        <p:blipFill>
          <a:blip r:embed="rId3"/>
          <a:stretch>
            <a:fillRect/>
          </a:stretch>
        </p:blipFill>
        <p:spPr>
          <a:xfrm>
            <a:off x="595343" y="3695552"/>
            <a:ext cx="372100" cy="372100"/>
          </a:xfrm>
          <a:prstGeom prst="rect">
            <a:avLst/>
          </a:prstGeom>
        </p:spPr>
      </p:pic>
      <p:sp>
        <p:nvSpPr>
          <p:cNvPr id="4" name="Text 1"/>
          <p:cNvSpPr/>
          <p:nvPr/>
        </p:nvSpPr>
        <p:spPr>
          <a:xfrm>
            <a:off x="1153448"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Business Relevance</a:t>
            </a:r>
            <a:endParaRPr lang="en-US" sz="2000" dirty="0"/>
          </a:p>
        </p:txBody>
      </p:sp>
      <p:sp>
        <p:nvSpPr>
          <p:cNvPr id="5" name="Text 2"/>
          <p:cNvSpPr/>
          <p:nvPr/>
        </p:nvSpPr>
        <p:spPr>
          <a:xfrm>
            <a:off x="1153448" y="4254639"/>
            <a:ext cx="257853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are extensively used in real business environments</a:t>
            </a:r>
            <a:endParaRPr lang="en-US" sz="2000" dirty="0"/>
          </a:p>
        </p:txBody>
      </p:sp>
      <p:pic>
        <p:nvPicPr>
          <p:cNvPr id="6" name="Image 1" descr="preencoded.png"/>
          <p:cNvPicPr>
            <a:picLocks noChangeAspect="1"/>
          </p:cNvPicPr>
          <p:nvPr/>
        </p:nvPicPr>
        <p:blipFill>
          <a:blip r:embed="rId4"/>
          <a:stretch>
            <a:fillRect/>
          </a:stretch>
        </p:blipFill>
        <p:spPr>
          <a:xfrm>
            <a:off x="3917990" y="3695552"/>
            <a:ext cx="372100" cy="372100"/>
          </a:xfrm>
          <a:prstGeom prst="rect">
            <a:avLst/>
          </a:prstGeom>
        </p:spPr>
      </p:pic>
      <p:sp>
        <p:nvSpPr>
          <p:cNvPr id="7" name="Text 3"/>
          <p:cNvSpPr/>
          <p:nvPr/>
        </p:nvSpPr>
        <p:spPr>
          <a:xfrm>
            <a:off x="4476096"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Educational Value</a:t>
            </a:r>
            <a:endParaRPr lang="en-US" sz="2000" dirty="0"/>
          </a:p>
        </p:txBody>
      </p:sp>
      <p:sp>
        <p:nvSpPr>
          <p:cNvPr id="8" name="Text 4"/>
          <p:cNvSpPr/>
          <p:nvPr/>
        </p:nvSpPr>
        <p:spPr>
          <a:xfrm>
            <a:off x="4476095" y="4254639"/>
            <a:ext cx="257862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Ideal for teaching the logic of valuation and capital budgeting concepts</a:t>
            </a:r>
            <a:endParaRPr lang="en-US" sz="2000" dirty="0"/>
          </a:p>
        </p:txBody>
      </p:sp>
      <p:pic>
        <p:nvPicPr>
          <p:cNvPr id="9" name="Image 2" descr="preencoded.png"/>
          <p:cNvPicPr>
            <a:picLocks noChangeAspect="1"/>
          </p:cNvPicPr>
          <p:nvPr/>
        </p:nvPicPr>
        <p:blipFill>
          <a:blip r:embed="rId5"/>
          <a:stretch>
            <a:fillRect/>
          </a:stretch>
        </p:blipFill>
        <p:spPr>
          <a:xfrm>
            <a:off x="7240727" y="3695552"/>
            <a:ext cx="372100" cy="372100"/>
          </a:xfrm>
          <a:prstGeom prst="rect">
            <a:avLst/>
          </a:prstGeom>
        </p:spPr>
      </p:pic>
      <p:sp>
        <p:nvSpPr>
          <p:cNvPr id="10" name="Text 5"/>
          <p:cNvSpPr/>
          <p:nvPr/>
        </p:nvSpPr>
        <p:spPr>
          <a:xfrm>
            <a:off x="7798833" y="378386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Evolution</a:t>
            </a:r>
            <a:endParaRPr lang="en-US" sz="2000" dirty="0"/>
          </a:p>
        </p:txBody>
      </p:sp>
      <p:sp>
        <p:nvSpPr>
          <p:cNvPr id="11" name="Text 6"/>
          <p:cNvSpPr/>
          <p:nvPr/>
        </p:nvSpPr>
        <p:spPr>
          <a:xfrm>
            <a:off x="7744404" y="4254639"/>
            <a:ext cx="2578626"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Spreadsheets don't automatically do what we want students to learn</a:t>
            </a:r>
            <a:endParaRPr 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595342" y="2322969"/>
            <a:ext cx="426473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 Different Challenge</a:t>
            </a:r>
            <a:endParaRPr lang="en-US" sz="2925" dirty="0"/>
          </a:p>
        </p:txBody>
      </p:sp>
      <p:sp>
        <p:nvSpPr>
          <p:cNvPr id="3" name="Shape 1"/>
          <p:cNvSpPr/>
          <p:nvPr/>
        </p:nvSpPr>
        <p:spPr>
          <a:xfrm>
            <a:off x="595343" y="3341221"/>
            <a:ext cx="3161467" cy="1844783"/>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4" name="Shape 2"/>
          <p:cNvSpPr/>
          <p:nvPr/>
        </p:nvSpPr>
        <p:spPr>
          <a:xfrm>
            <a:off x="578198" y="3341222"/>
            <a:ext cx="68580" cy="1844782"/>
          </a:xfrm>
          <a:prstGeom prst="roundRect">
            <a:avLst>
              <a:gd name="adj" fmla="val 91163"/>
            </a:avLst>
          </a:prstGeom>
          <a:solidFill>
            <a:srgbClr val="D2600F"/>
          </a:solidFill>
          <a:ln/>
        </p:spPr>
        <p:txBody>
          <a:bodyPr/>
          <a:lstStyle/>
          <a:p>
            <a:endParaRPr lang="en-US" sz="1350"/>
          </a:p>
        </p:txBody>
      </p:sp>
      <p:sp>
        <p:nvSpPr>
          <p:cNvPr id="5" name="Text 3"/>
          <p:cNvSpPr/>
          <p:nvPr/>
        </p:nvSpPr>
        <p:spPr>
          <a:xfrm>
            <a:off x="81269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Business Usage</a:t>
            </a:r>
            <a:endParaRPr lang="en-US" sz="2000" dirty="0"/>
          </a:p>
        </p:txBody>
      </p:sp>
      <p:sp>
        <p:nvSpPr>
          <p:cNvPr id="6" name="Text 4"/>
          <p:cNvSpPr/>
          <p:nvPr/>
        </p:nvSpPr>
        <p:spPr>
          <a:xfrm>
            <a:off x="812691" y="3965896"/>
            <a:ext cx="2778205"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increasingly used across business functions</a:t>
            </a:r>
            <a:endParaRPr lang="en-US" sz="2000" dirty="0"/>
          </a:p>
        </p:txBody>
      </p:sp>
      <p:sp>
        <p:nvSpPr>
          <p:cNvPr id="7" name="Shape 5"/>
          <p:cNvSpPr/>
          <p:nvPr/>
        </p:nvSpPr>
        <p:spPr>
          <a:xfrm>
            <a:off x="3905578" y="3341222"/>
            <a:ext cx="3161556" cy="1844782"/>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8" name="Shape 6"/>
          <p:cNvSpPr/>
          <p:nvPr/>
        </p:nvSpPr>
        <p:spPr>
          <a:xfrm>
            <a:off x="3888433" y="3341222"/>
            <a:ext cx="68580" cy="1844782"/>
          </a:xfrm>
          <a:prstGeom prst="roundRect">
            <a:avLst>
              <a:gd name="adj" fmla="val 91163"/>
            </a:avLst>
          </a:prstGeom>
          <a:solidFill>
            <a:srgbClr val="D2600F"/>
          </a:solidFill>
          <a:ln/>
        </p:spPr>
        <p:txBody>
          <a:bodyPr/>
          <a:lstStyle/>
          <a:p>
            <a:endParaRPr lang="en-US" sz="1350"/>
          </a:p>
        </p:txBody>
      </p:sp>
      <p:sp>
        <p:nvSpPr>
          <p:cNvPr id="9" name="Text 7"/>
          <p:cNvSpPr/>
          <p:nvPr/>
        </p:nvSpPr>
        <p:spPr>
          <a:xfrm>
            <a:off x="4122927"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Educational Tool</a:t>
            </a:r>
            <a:endParaRPr lang="en-US" sz="2000" dirty="0"/>
          </a:p>
        </p:txBody>
      </p:sp>
      <p:sp>
        <p:nvSpPr>
          <p:cNvPr id="10" name="Text 8"/>
          <p:cNvSpPr/>
          <p:nvPr/>
        </p:nvSpPr>
        <p:spPr>
          <a:xfrm>
            <a:off x="4122927" y="3941922"/>
            <a:ext cx="2778294"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provides excellent tutoring and learning support</a:t>
            </a:r>
            <a:endParaRPr lang="en-US" sz="2000" dirty="0"/>
          </a:p>
        </p:txBody>
      </p:sp>
      <p:sp>
        <p:nvSpPr>
          <p:cNvPr id="11" name="Shape 9"/>
          <p:cNvSpPr/>
          <p:nvPr/>
        </p:nvSpPr>
        <p:spPr>
          <a:xfrm>
            <a:off x="7215903" y="3341221"/>
            <a:ext cx="3161467" cy="1796835"/>
          </a:xfrm>
          <a:prstGeom prst="roundRect">
            <a:avLst>
              <a:gd name="adj" fmla="val 5320"/>
            </a:avLst>
          </a:prstGeom>
          <a:solidFill>
            <a:srgbClr val="FFF8F0"/>
          </a:solidFill>
          <a:ln w="22860">
            <a:solidFill>
              <a:srgbClr val="E2C8B5"/>
            </a:solidFill>
            <a:prstDash val="solid"/>
          </a:ln>
        </p:spPr>
        <p:txBody>
          <a:bodyPr/>
          <a:lstStyle/>
          <a:p>
            <a:endParaRPr lang="en-US" sz="1350"/>
          </a:p>
        </p:txBody>
      </p:sp>
      <p:sp>
        <p:nvSpPr>
          <p:cNvPr id="12" name="Shape 10"/>
          <p:cNvSpPr/>
          <p:nvPr/>
        </p:nvSpPr>
        <p:spPr>
          <a:xfrm>
            <a:off x="7198756" y="3341222"/>
            <a:ext cx="68581" cy="1720635"/>
          </a:xfrm>
          <a:prstGeom prst="roundRect">
            <a:avLst>
              <a:gd name="adj" fmla="val 91163"/>
            </a:avLst>
          </a:prstGeom>
          <a:solidFill>
            <a:srgbClr val="D2600F"/>
          </a:solidFill>
          <a:ln/>
        </p:spPr>
        <p:txBody>
          <a:bodyPr/>
          <a:lstStyle/>
          <a:p>
            <a:endParaRPr lang="en-US" sz="1350"/>
          </a:p>
        </p:txBody>
      </p:sp>
      <p:sp>
        <p:nvSpPr>
          <p:cNvPr id="13" name="Text 11"/>
          <p:cNvSpPr/>
          <p:nvPr/>
        </p:nvSpPr>
        <p:spPr>
          <a:xfrm>
            <a:off x="7433251" y="350713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 Automation Risk</a:t>
            </a:r>
            <a:endParaRPr lang="en-US" sz="2000" dirty="0"/>
          </a:p>
        </p:txBody>
      </p:sp>
      <p:sp>
        <p:nvSpPr>
          <p:cNvPr id="14" name="Text 12"/>
          <p:cNvSpPr/>
          <p:nvPr/>
        </p:nvSpPr>
        <p:spPr>
          <a:xfrm>
            <a:off x="7433251" y="3829051"/>
            <a:ext cx="2778205" cy="893147"/>
          </a:xfrm>
          <a:prstGeom prst="rect">
            <a:avLst/>
          </a:prstGeom>
          <a:noFill/>
          <a:ln/>
        </p:spPr>
        <p:txBody>
          <a:bodyPr wrap="square" lIns="0" tIns="0" rIns="0" bIns="0" rtlCol="0" anchor="t"/>
          <a:lstStyle/>
          <a:p>
            <a:pPr>
              <a:lnSpc>
                <a:spcPts val="2325"/>
              </a:lnSpc>
            </a:pPr>
            <a:r>
              <a:rPr lang="en-US" sz="2000" dirty="0">
                <a:solidFill>
                  <a:srgbClr val="D2600F"/>
                </a:solidFill>
                <a:latin typeface="Open Sans" pitchFamily="34" charset="0"/>
                <a:ea typeface="Open Sans" pitchFamily="34" charset="-122"/>
                <a:cs typeface="Open Sans" pitchFamily="34" charset="-120"/>
              </a:rPr>
              <a:t>AI can automatically perform many tasks we previously taught manually</a:t>
            </a:r>
            <a:endParaRPr lang="en-US" sz="2000" dirty="0"/>
          </a:p>
        </p:txBody>
      </p:sp>
      <p:sp>
        <p:nvSpPr>
          <p:cNvPr id="15" name="Text 13"/>
          <p:cNvSpPr/>
          <p:nvPr/>
        </p:nvSpPr>
        <p:spPr>
          <a:xfrm>
            <a:off x="578198" y="5673834"/>
            <a:ext cx="978211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is more like calculators than spreadsheets. We face similar concerns about skill acquisition. Like primary schools with arithmetic, we'll need practice and assessments without AI to ensure fundamental competencies.</a:t>
            </a:r>
            <a:endParaRPr 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486400" y="1028700"/>
            <a:ext cx="5486400" cy="6172200"/>
          </a:xfrm>
          <a:prstGeom prst="rect">
            <a:avLst/>
          </a:prstGeom>
        </p:spPr>
      </p:pic>
      <p:sp>
        <p:nvSpPr>
          <p:cNvPr id="3" name="Text 0"/>
          <p:cNvSpPr/>
          <p:nvPr/>
        </p:nvSpPr>
        <p:spPr>
          <a:xfrm>
            <a:off x="5953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AI in Finance Courses</a:t>
            </a:r>
            <a:endParaRPr lang="en-US" sz="4013"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445E0-0DFE-1C9D-32BB-0D00934E916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C0D84E9-E600-3B38-0615-1ADA6A9035CC}"/>
              </a:ext>
            </a:extLst>
          </p:cNvPr>
          <p:cNvPicPr>
            <a:picLocks noChangeAspect="1"/>
          </p:cNvPicPr>
          <p:nvPr/>
        </p:nvPicPr>
        <p:blipFill>
          <a:blip r:embed="rId3"/>
          <a:stretch>
            <a:fillRect/>
          </a:stretch>
        </p:blipFill>
        <p:spPr>
          <a:xfrm>
            <a:off x="0" y="1028700"/>
            <a:ext cx="4114800" cy="6172200"/>
          </a:xfrm>
          <a:prstGeom prst="rect">
            <a:avLst/>
          </a:prstGeom>
        </p:spPr>
      </p:pic>
      <p:sp>
        <p:nvSpPr>
          <p:cNvPr id="3" name="Text 0">
            <a:extLst>
              <a:ext uri="{FF2B5EF4-FFF2-40B4-BE49-F238E27FC236}">
                <a16:creationId xmlns:a16="http://schemas.microsoft.com/office/drawing/2014/main" id="{F44E2989-1AE4-970A-4536-ACC9AC528AB8}"/>
              </a:ext>
            </a:extLst>
          </p:cNvPr>
          <p:cNvSpPr/>
          <p:nvPr/>
        </p:nvSpPr>
        <p:spPr>
          <a:xfrm>
            <a:off x="4628527" y="1364605"/>
            <a:ext cx="4458950"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The New Skills Landscape</a:t>
            </a:r>
            <a:endParaRPr lang="en-US" sz="2925" dirty="0"/>
          </a:p>
        </p:txBody>
      </p:sp>
      <p:sp>
        <p:nvSpPr>
          <p:cNvPr id="4" name="Text 1">
            <a:extLst>
              <a:ext uri="{FF2B5EF4-FFF2-40B4-BE49-F238E27FC236}">
                <a16:creationId xmlns:a16="http://schemas.microsoft.com/office/drawing/2014/main" id="{67FA6013-DCBB-ECFD-0EBE-FAA05AFB8EF6}"/>
              </a:ext>
            </a:extLst>
          </p:cNvPr>
          <p:cNvSpPr/>
          <p:nvPr/>
        </p:nvSpPr>
        <p:spPr>
          <a:xfrm>
            <a:off x="4808199" y="2283708"/>
            <a:ext cx="5444073"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Brookings Institute, 2025:</a:t>
            </a:r>
            <a:endParaRPr lang="en-US" sz="2000" dirty="0"/>
          </a:p>
        </p:txBody>
      </p:sp>
      <p:sp>
        <p:nvSpPr>
          <p:cNvPr id="5" name="Text 2">
            <a:extLst>
              <a:ext uri="{FF2B5EF4-FFF2-40B4-BE49-F238E27FC236}">
                <a16:creationId xmlns:a16="http://schemas.microsoft.com/office/drawing/2014/main" id="{2A567975-AB62-130E-E5E9-5EC9D99D4C31}"/>
              </a:ext>
            </a:extLst>
          </p:cNvPr>
          <p:cNvSpPr/>
          <p:nvPr/>
        </p:nvSpPr>
        <p:spPr>
          <a:xfrm>
            <a:off x="4873513" y="2877548"/>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AI models begin to handle underwriting, compliance, and asset allocation, the traditional architecture of financial work is undergoing a fundamental shift.</a:t>
            </a:r>
            <a:endParaRPr lang="en-US" sz="2000" dirty="0"/>
          </a:p>
        </p:txBody>
      </p:sp>
      <p:sp>
        <p:nvSpPr>
          <p:cNvPr id="6" name="Text 3">
            <a:extLst>
              <a:ext uri="{FF2B5EF4-FFF2-40B4-BE49-F238E27FC236}">
                <a16:creationId xmlns:a16="http://schemas.microsoft.com/office/drawing/2014/main" id="{D43CFB95-42BC-122C-A250-85E30152B4AE}"/>
              </a:ext>
            </a:extLst>
          </p:cNvPr>
          <p:cNvSpPr/>
          <p:nvPr/>
        </p:nvSpPr>
        <p:spPr>
          <a:xfrm>
            <a:off x="4873513" y="4458905"/>
            <a:ext cx="5444073"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 job descriptions evolve, so does the definition of financial talent. </a:t>
            </a:r>
            <a:r>
              <a:rPr lang="en-US" sz="2000" b="1" dirty="0">
                <a:solidFill>
                  <a:srgbClr val="D2600F"/>
                </a:solidFill>
                <a:latin typeface="Open Sans" pitchFamily="34" charset="0"/>
                <a:ea typeface="Open Sans" pitchFamily="34" charset="-122"/>
                <a:cs typeface="Open Sans" pitchFamily="34" charset="-120"/>
              </a:rPr>
              <a:t>Excel is no longer a differentiator. Python is fast becoming the new Excel.</a:t>
            </a:r>
            <a:endParaRPr lang="en-US" sz="2000" dirty="0"/>
          </a:p>
        </p:txBody>
      </p:sp>
      <p:sp>
        <p:nvSpPr>
          <p:cNvPr id="7" name="Text 4">
            <a:extLst>
              <a:ext uri="{FF2B5EF4-FFF2-40B4-BE49-F238E27FC236}">
                <a16:creationId xmlns:a16="http://schemas.microsoft.com/office/drawing/2014/main" id="{827D6CF9-8629-67C2-B4B2-52EE70D9165E}"/>
              </a:ext>
            </a:extLst>
          </p:cNvPr>
          <p:cNvSpPr/>
          <p:nvPr/>
        </p:nvSpPr>
        <p:spPr>
          <a:xfrm>
            <a:off x="4808199" y="6049775"/>
            <a:ext cx="5444073"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But technical skills alone will not cut it. The </a:t>
            </a:r>
            <a:r>
              <a:rPr lang="en-US" sz="2000" b="1" dirty="0">
                <a:solidFill>
                  <a:srgbClr val="D2600F"/>
                </a:solidFill>
                <a:latin typeface="Open Sans" pitchFamily="34" charset="0"/>
                <a:ea typeface="Open Sans" pitchFamily="34" charset="-122"/>
                <a:cs typeface="Open Sans" pitchFamily="34" charset="-120"/>
              </a:rPr>
              <a:t>most in demand profiles today are those that speak both AI and finance</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8" name="Shape 5">
            <a:extLst>
              <a:ext uri="{FF2B5EF4-FFF2-40B4-BE49-F238E27FC236}">
                <a16:creationId xmlns:a16="http://schemas.microsoft.com/office/drawing/2014/main" id="{41921775-55A4-A319-7071-5C37CE2FAEC2}"/>
              </a:ext>
            </a:extLst>
          </p:cNvPr>
          <p:cNvSpPr/>
          <p:nvPr/>
        </p:nvSpPr>
        <p:spPr>
          <a:xfrm>
            <a:off x="4635850" y="2327251"/>
            <a:ext cx="45719" cy="4581287"/>
          </a:xfrm>
          <a:prstGeom prst="rect">
            <a:avLst/>
          </a:prstGeom>
          <a:solidFill>
            <a:srgbClr val="D2600F"/>
          </a:solidFill>
          <a:ln/>
        </p:spPr>
        <p:txBody>
          <a:bodyPr/>
          <a:lstStyle/>
          <a:p>
            <a:endParaRPr lang="en-US" sz="1350"/>
          </a:p>
        </p:txBody>
      </p:sp>
    </p:spTree>
    <p:extLst>
      <p:ext uri="{BB962C8B-B14F-4D97-AF65-F5344CB8AC3E}">
        <p14:creationId xmlns:p14="http://schemas.microsoft.com/office/powerpoint/2010/main" val="1771109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89206" y="855357"/>
            <a:ext cx="4946422"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 New Teaching Sequence</a:t>
            </a:r>
            <a:endParaRPr lang="en-US" sz="2925" dirty="0"/>
          </a:p>
        </p:txBody>
      </p:sp>
      <p:pic>
        <p:nvPicPr>
          <p:cNvPr id="3" name="Image 0" descr="preencoded.png"/>
          <p:cNvPicPr>
            <a:picLocks noChangeAspect="1"/>
          </p:cNvPicPr>
          <p:nvPr/>
        </p:nvPicPr>
        <p:blipFill>
          <a:blip r:embed="rId3"/>
          <a:stretch>
            <a:fillRect/>
          </a:stretch>
        </p:blipFill>
        <p:spPr>
          <a:xfrm>
            <a:off x="595343" y="2058874"/>
            <a:ext cx="744200" cy="917168"/>
          </a:xfrm>
          <a:prstGeom prst="rect">
            <a:avLst/>
          </a:prstGeom>
        </p:spPr>
      </p:pic>
      <p:sp>
        <p:nvSpPr>
          <p:cNvPr id="4" name="Text 1"/>
          <p:cNvSpPr/>
          <p:nvPr/>
        </p:nvSpPr>
        <p:spPr>
          <a:xfrm>
            <a:off x="1492597" y="218000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Concepts First</a:t>
            </a:r>
            <a:endParaRPr lang="en-US" sz="2000" dirty="0"/>
          </a:p>
        </p:txBody>
      </p:sp>
      <p:sp>
        <p:nvSpPr>
          <p:cNvPr id="5" name="Text 2"/>
          <p:cNvSpPr/>
          <p:nvPr/>
        </p:nvSpPr>
        <p:spPr>
          <a:xfrm>
            <a:off x="1488310" y="2584073"/>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Begin with fundamental concepts using slides or whiteboard as usual</a:t>
            </a:r>
            <a:endParaRPr lang="en-US" sz="2000" dirty="0"/>
          </a:p>
        </p:txBody>
      </p:sp>
      <p:pic>
        <p:nvPicPr>
          <p:cNvPr id="6" name="Image 1" descr="preencoded.png"/>
          <p:cNvPicPr>
            <a:picLocks noChangeAspect="1"/>
          </p:cNvPicPr>
          <p:nvPr/>
        </p:nvPicPr>
        <p:blipFill>
          <a:blip r:embed="rId4"/>
          <a:stretch>
            <a:fillRect/>
          </a:stretch>
        </p:blipFill>
        <p:spPr>
          <a:xfrm>
            <a:off x="595343" y="3150059"/>
            <a:ext cx="744200" cy="917168"/>
          </a:xfrm>
          <a:prstGeom prst="rect">
            <a:avLst/>
          </a:prstGeom>
        </p:spPr>
      </p:pic>
      <p:sp>
        <p:nvSpPr>
          <p:cNvPr id="7" name="Text 3"/>
          <p:cNvSpPr/>
          <p:nvPr/>
        </p:nvSpPr>
        <p:spPr>
          <a:xfrm>
            <a:off x="1488311" y="3271904"/>
            <a:ext cx="1864965"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Tool Implementation (Maybe?)</a:t>
            </a:r>
            <a:endParaRPr lang="en-US" sz="2000" dirty="0"/>
          </a:p>
        </p:txBody>
      </p:sp>
      <p:sp>
        <p:nvSpPr>
          <p:cNvPr id="8" name="Text 4"/>
          <p:cNvSpPr/>
          <p:nvPr/>
        </p:nvSpPr>
        <p:spPr>
          <a:xfrm>
            <a:off x="1488309" y="3625988"/>
            <a:ext cx="8889147"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Demonstrate implementation in traditional tools (usually Excel) as usual</a:t>
            </a:r>
            <a:endParaRPr lang="en-US" sz="2000" dirty="0"/>
          </a:p>
        </p:txBody>
      </p:sp>
      <p:pic>
        <p:nvPicPr>
          <p:cNvPr id="9" name="Image 2" descr="preencoded.png"/>
          <p:cNvPicPr>
            <a:picLocks noChangeAspect="1"/>
          </p:cNvPicPr>
          <p:nvPr/>
        </p:nvPicPr>
        <p:blipFill>
          <a:blip r:embed="rId5"/>
          <a:stretch>
            <a:fillRect/>
          </a:stretch>
        </p:blipFill>
        <p:spPr>
          <a:xfrm>
            <a:off x="595343" y="4241245"/>
            <a:ext cx="744200" cy="917168"/>
          </a:xfrm>
          <a:prstGeom prst="rect">
            <a:avLst/>
          </a:prstGeom>
        </p:spPr>
      </p:pic>
      <p:sp>
        <p:nvSpPr>
          <p:cNvPr id="10" name="Text 5"/>
          <p:cNvSpPr/>
          <p:nvPr/>
        </p:nvSpPr>
        <p:spPr>
          <a:xfrm>
            <a:off x="1488308" y="4316388"/>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AI Enhancement</a:t>
            </a:r>
            <a:endParaRPr lang="en-US" sz="2000" dirty="0"/>
          </a:p>
        </p:txBody>
      </p:sp>
      <p:sp>
        <p:nvSpPr>
          <p:cNvPr id="11" name="Text 6"/>
          <p:cNvSpPr/>
          <p:nvPr/>
        </p:nvSpPr>
        <p:spPr>
          <a:xfrm>
            <a:off x="1488308" y="4711928"/>
            <a:ext cx="8889147" cy="297716"/>
          </a:xfrm>
          <a:prstGeom prst="rect">
            <a:avLst/>
          </a:prstGeom>
          <a:noFill/>
          <a:ln/>
        </p:spPr>
        <p:txBody>
          <a:bodyPr wrap="none" lIns="0" tIns="0" rIns="0" bIns="0" rtlCol="0" anchor="t"/>
          <a:lstStyle/>
          <a:p>
            <a:pPr>
              <a:lnSpc>
                <a:spcPts val="2325"/>
              </a:lnSpc>
            </a:pPr>
            <a:r>
              <a:rPr lang="en-US" sz="2000" dirty="0">
                <a:latin typeface="Open Sans" pitchFamily="34" charset="0"/>
                <a:ea typeface="Open Sans" pitchFamily="34" charset="-122"/>
                <a:cs typeface="Open Sans" pitchFamily="34" charset="-120"/>
              </a:rPr>
              <a:t>New step: </a:t>
            </a:r>
            <a:r>
              <a:rPr lang="en-US" sz="2000" b="1" dirty="0">
                <a:solidFill>
                  <a:srgbClr val="D2600F"/>
                </a:solidFill>
                <a:latin typeface="Open Sans" pitchFamily="34" charset="0"/>
                <a:ea typeface="Open Sans" pitchFamily="34" charset="-122"/>
                <a:cs typeface="Open Sans" pitchFamily="34" charset="-120"/>
              </a:rPr>
              <a:t>Apply concepts using chatbots and AI agents</a:t>
            </a:r>
            <a:endParaRPr lang="en-US" sz="2000" b="1" dirty="0"/>
          </a:p>
        </p:txBody>
      </p:sp>
      <p:sp>
        <p:nvSpPr>
          <p:cNvPr id="12" name="Text 7"/>
          <p:cNvSpPr/>
          <p:nvPr/>
        </p:nvSpPr>
        <p:spPr>
          <a:xfrm>
            <a:off x="595343" y="5474613"/>
            <a:ext cx="1890236"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Traditional Approach</a:t>
            </a:r>
            <a:endParaRPr lang="en-US" sz="2000" dirty="0"/>
          </a:p>
        </p:txBody>
      </p:sp>
      <p:sp>
        <p:nvSpPr>
          <p:cNvPr id="13" name="Text 8"/>
          <p:cNvSpPr/>
          <p:nvPr/>
        </p:nvSpPr>
        <p:spPr>
          <a:xfrm>
            <a:off x="589627"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Excel implementation → students build Excel models</a:t>
            </a:r>
            <a:endParaRPr lang="en-US" sz="2000" dirty="0"/>
          </a:p>
        </p:txBody>
      </p:sp>
      <p:sp>
        <p:nvSpPr>
          <p:cNvPr id="14" name="Text 9"/>
          <p:cNvSpPr/>
          <p:nvPr/>
        </p:nvSpPr>
        <p:spPr>
          <a:xfrm>
            <a:off x="5673656" y="5474613"/>
            <a:ext cx="1860679" cy="232619"/>
          </a:xfrm>
          <a:prstGeom prst="rect">
            <a:avLst/>
          </a:prstGeom>
          <a:noFill/>
          <a:ln/>
        </p:spPr>
        <p:txBody>
          <a:bodyPr wrap="none" lIns="0" tIns="0" rIns="0" bIns="0" rtlCol="0" anchor="t"/>
          <a:lstStyle/>
          <a:p>
            <a:pPr>
              <a:lnSpc>
                <a:spcPts val="1800"/>
              </a:lnSpc>
            </a:pPr>
            <a:r>
              <a:rPr lang="en-US" sz="2000" b="1" dirty="0">
                <a:solidFill>
                  <a:srgbClr val="2C3F42"/>
                </a:solidFill>
                <a:latin typeface="Bitter Medium" pitchFamily="34" charset="0"/>
                <a:ea typeface="Bitter Medium" pitchFamily="34" charset="-122"/>
                <a:cs typeface="Bitter Medium" pitchFamily="34" charset="-120"/>
              </a:rPr>
              <a:t>Additional Piece</a:t>
            </a:r>
            <a:endParaRPr lang="en-US" sz="2000" dirty="0"/>
          </a:p>
        </p:txBody>
      </p:sp>
      <p:sp>
        <p:nvSpPr>
          <p:cNvPr id="15" name="Text 10"/>
          <p:cNvSpPr/>
          <p:nvPr/>
        </p:nvSpPr>
        <p:spPr>
          <a:xfrm>
            <a:off x="5667938" y="5910733"/>
            <a:ext cx="4709517"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Teach AI implementation → </a:t>
            </a:r>
            <a:r>
              <a:rPr lang="en-US" sz="2000" b="1" dirty="0">
                <a:solidFill>
                  <a:schemeClr val="accent2">
                    <a:lumMod val="75000"/>
                  </a:schemeClr>
                </a:solidFill>
                <a:latin typeface="Open Sans" pitchFamily="34" charset="0"/>
                <a:ea typeface="Open Sans" pitchFamily="34" charset="-122"/>
                <a:cs typeface="Open Sans" pitchFamily="34" charset="-120"/>
              </a:rPr>
              <a:t>students conduct AI chats or build AI apps</a:t>
            </a:r>
            <a:endParaRPr lang="en-US" sz="2000" b="1" dirty="0">
              <a:solidFill>
                <a:schemeClr val="accent2">
                  <a:lumMod val="7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C3D62-AB04-F3AC-413F-6004552858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A948193-D8B5-7B8C-C134-0144B7AA1366}"/>
              </a:ext>
            </a:extLst>
          </p:cNvPr>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a:extLst>
              <a:ext uri="{FF2B5EF4-FFF2-40B4-BE49-F238E27FC236}">
                <a16:creationId xmlns:a16="http://schemas.microsoft.com/office/drawing/2014/main" id="{22C9F610-03F9-E419-A4AB-D5D06C764185}"/>
              </a:ext>
            </a:extLst>
          </p:cNvPr>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a:extLst>
              <a:ext uri="{FF2B5EF4-FFF2-40B4-BE49-F238E27FC236}">
                <a16:creationId xmlns:a16="http://schemas.microsoft.com/office/drawing/2014/main" id="{FA57BD8A-6495-5394-AD41-F527CE53C770}"/>
              </a:ext>
            </a:extLst>
          </p:cNvPr>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a:extLst>
              <a:ext uri="{FF2B5EF4-FFF2-40B4-BE49-F238E27FC236}">
                <a16:creationId xmlns:a16="http://schemas.microsoft.com/office/drawing/2014/main" id="{E52517A4-F335-9A20-B7BD-A280FB74ED0A}"/>
              </a:ext>
            </a:extLst>
          </p:cNvPr>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a:extLst>
              <a:ext uri="{FF2B5EF4-FFF2-40B4-BE49-F238E27FC236}">
                <a16:creationId xmlns:a16="http://schemas.microsoft.com/office/drawing/2014/main" id="{F0609AA2-513D-F3C5-B2B2-199800EC8A6F}"/>
              </a:ext>
            </a:extLst>
          </p:cNvPr>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a:extLst>
              <a:ext uri="{FF2B5EF4-FFF2-40B4-BE49-F238E27FC236}">
                <a16:creationId xmlns:a16="http://schemas.microsoft.com/office/drawing/2014/main" id="{53D21283-836C-EB1A-71F9-1C78B1C18FA5}"/>
              </a:ext>
            </a:extLst>
          </p:cNvPr>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a:extLst>
              <a:ext uri="{FF2B5EF4-FFF2-40B4-BE49-F238E27FC236}">
                <a16:creationId xmlns:a16="http://schemas.microsoft.com/office/drawing/2014/main" id="{7ED03708-AD54-847E-1803-76EF04741183}"/>
              </a:ext>
            </a:extLst>
          </p:cNvPr>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a:extLst>
              <a:ext uri="{FF2B5EF4-FFF2-40B4-BE49-F238E27FC236}">
                <a16:creationId xmlns:a16="http://schemas.microsoft.com/office/drawing/2014/main" id="{F56BF03C-E510-EB61-0A94-752E9E6DBEE5}"/>
              </a:ext>
            </a:extLst>
          </p:cNvPr>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a:extLst>
              <a:ext uri="{FF2B5EF4-FFF2-40B4-BE49-F238E27FC236}">
                <a16:creationId xmlns:a16="http://schemas.microsoft.com/office/drawing/2014/main" id="{D6884EC8-2E92-EC3F-6BB7-1C4F56F7159A}"/>
              </a:ext>
            </a:extLst>
          </p:cNvPr>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a:extLst>
              <a:ext uri="{FF2B5EF4-FFF2-40B4-BE49-F238E27FC236}">
                <a16:creationId xmlns:a16="http://schemas.microsoft.com/office/drawing/2014/main" id="{653426BF-3146-61F9-ECAF-22B544F1B3E2}"/>
              </a:ext>
            </a:extLst>
          </p:cNvPr>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a:extLst>
              <a:ext uri="{FF2B5EF4-FFF2-40B4-BE49-F238E27FC236}">
                <a16:creationId xmlns:a16="http://schemas.microsoft.com/office/drawing/2014/main" id="{BD88DECD-23CF-57FE-F8DC-A92227075A74}"/>
              </a:ext>
            </a:extLst>
          </p:cNvPr>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2050"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3BC9C3D5-1C0D-A5C1-9E48-C254C1364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93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3" y="1531262"/>
            <a:ext cx="523806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Straight from Slides/Whiteboard to AI?</a:t>
            </a:r>
            <a:endParaRPr lang="en-US" sz="2925" dirty="0"/>
          </a:p>
        </p:txBody>
      </p:sp>
      <p:sp>
        <p:nvSpPr>
          <p:cNvPr id="3" name="Shape 1"/>
          <p:cNvSpPr/>
          <p:nvPr/>
        </p:nvSpPr>
        <p:spPr>
          <a:xfrm>
            <a:off x="595343" y="295280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1109815" y="3107284"/>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Linear regression</a:t>
            </a:r>
            <a:endParaRPr lang="en-US" sz="1463" dirty="0"/>
          </a:p>
        </p:txBody>
      </p:sp>
      <p:sp>
        <p:nvSpPr>
          <p:cNvPr id="5" name="Shape 3"/>
          <p:cNvSpPr/>
          <p:nvPr/>
        </p:nvSpPr>
        <p:spPr>
          <a:xfrm>
            <a:off x="595254" y="3817462"/>
            <a:ext cx="3161556"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6" name="Text 4"/>
          <p:cNvSpPr/>
          <p:nvPr/>
        </p:nvSpPr>
        <p:spPr>
          <a:xfrm>
            <a:off x="1109814" y="3971945"/>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Simulation</a:t>
            </a:r>
            <a:endParaRPr lang="en-US" sz="1463" dirty="0"/>
          </a:p>
        </p:txBody>
      </p:sp>
      <p:sp>
        <p:nvSpPr>
          <p:cNvPr id="7" name="Shape 5"/>
          <p:cNvSpPr/>
          <p:nvPr/>
        </p:nvSpPr>
        <p:spPr>
          <a:xfrm>
            <a:off x="595343" y="4730411"/>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1109814" y="4877159"/>
            <a:ext cx="2505314"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Mean-variance Optimization</a:t>
            </a:r>
            <a:endParaRPr lang="en-US" sz="1463" dirty="0"/>
          </a:p>
        </p:txBody>
      </p:sp>
      <p:sp>
        <p:nvSpPr>
          <p:cNvPr id="9" name="Shape 7"/>
          <p:cNvSpPr/>
          <p:nvPr/>
        </p:nvSpPr>
        <p:spPr>
          <a:xfrm>
            <a:off x="595254" y="5677726"/>
            <a:ext cx="3161467"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1109815" y="581406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Option valuation</a:t>
            </a:r>
            <a:endParaRPr lang="en-US" sz="1463" dirty="0"/>
          </a:p>
        </p:txBody>
      </p:sp>
      <p:sp>
        <p:nvSpPr>
          <p:cNvPr id="11" name="Shape 9"/>
          <p:cNvSpPr/>
          <p:nvPr/>
        </p:nvSpPr>
        <p:spPr>
          <a:xfrm>
            <a:off x="598399" y="6590675"/>
            <a:ext cx="3158411" cy="541586"/>
          </a:xfrm>
          <a:prstGeom prst="roundRect">
            <a:avLst>
              <a:gd name="adj" fmla="val 11544"/>
            </a:avLst>
          </a:prstGeom>
          <a:solidFill>
            <a:srgbClr val="FCE2CF"/>
          </a:solidFill>
          <a:ln w="7620">
            <a:solidFill>
              <a:srgbClr val="E2C8B5"/>
            </a:solidFill>
            <a:prstDash val="solid"/>
          </a:ln>
        </p:spPr>
        <p:txBody>
          <a:bodyPr/>
          <a:lstStyle/>
          <a:p>
            <a:endParaRPr lang="en-US" sz="1350"/>
          </a:p>
        </p:txBody>
      </p:sp>
      <p:sp>
        <p:nvSpPr>
          <p:cNvPr id="12" name="Text 10"/>
          <p:cNvSpPr/>
          <p:nvPr/>
        </p:nvSpPr>
        <p:spPr>
          <a:xfrm>
            <a:off x="1115681" y="6745158"/>
            <a:ext cx="1860679" cy="232619"/>
          </a:xfrm>
          <a:prstGeom prst="rect">
            <a:avLst/>
          </a:prstGeom>
          <a:noFill/>
          <a:ln/>
        </p:spPr>
        <p:txBody>
          <a:bodyPr wrap="none" lIns="0" tIns="0" rIns="0" bIns="0" rtlCol="0" anchor="t"/>
          <a:lstStyle/>
          <a:p>
            <a:pPr>
              <a:lnSpc>
                <a:spcPts val="1800"/>
              </a:lnSpc>
            </a:pPr>
            <a:r>
              <a:rPr lang="en-US" sz="1463" dirty="0">
                <a:solidFill>
                  <a:srgbClr val="2B2E3C"/>
                </a:solidFill>
                <a:latin typeface="Bitter Medium" pitchFamily="34" charset="0"/>
                <a:ea typeface="Bitter Medium" pitchFamily="34" charset="-122"/>
                <a:cs typeface="Bitter Medium" pitchFamily="34" charset="-120"/>
              </a:rPr>
              <a:t>DCF analysis</a:t>
            </a:r>
            <a:endParaRPr lang="en-US" sz="1463" dirty="0"/>
          </a:p>
        </p:txBody>
      </p:sp>
      <p:pic>
        <p:nvPicPr>
          <p:cNvPr id="1026" name="Picture 2" descr="A simple green checkmark icon on a transparent background, clean and minimalist design, vector style">
            <a:extLst>
              <a:ext uri="{FF2B5EF4-FFF2-40B4-BE49-F238E27FC236}">
                <a16:creationId xmlns:a16="http://schemas.microsoft.com/office/drawing/2014/main" id="{05E147F8-C7EC-3D4F-4A02-2C60E37C0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74" y="2946323"/>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imple red X mark icon on a transparent background, clean and minimalist design, vector style, matching the style of a checkmark">
            <a:extLst>
              <a:ext uri="{FF2B5EF4-FFF2-40B4-BE49-F238E27FC236}">
                <a16:creationId xmlns:a16="http://schemas.microsoft.com/office/drawing/2014/main" id="{79B9446B-B738-AE7D-EFDD-432B07759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74" y="6590674"/>
            <a:ext cx="541586" cy="5415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 simple green checkmark icon on a transparent background, clean and minimalist design, vector style">
            <a:extLst>
              <a:ext uri="{FF2B5EF4-FFF2-40B4-BE49-F238E27FC236}">
                <a16:creationId xmlns:a16="http://schemas.microsoft.com/office/drawing/2014/main" id="{D7A54228-B1BE-3AA2-3A8E-F52A8413A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264" y="3804508"/>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 simple green checkmark icon on a transparent background, clean and minimalist design, vector style">
            <a:extLst>
              <a:ext uri="{FF2B5EF4-FFF2-40B4-BE49-F238E27FC236}">
                <a16:creationId xmlns:a16="http://schemas.microsoft.com/office/drawing/2014/main" id="{FB61E3EC-981E-A704-7BDD-5D7D676AB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4741117"/>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 simple green checkmark icon on a transparent background, clean and minimalist design, vector style">
            <a:extLst>
              <a:ext uri="{FF2B5EF4-FFF2-40B4-BE49-F238E27FC236}">
                <a16:creationId xmlns:a16="http://schemas.microsoft.com/office/drawing/2014/main" id="{D312F092-4D46-0D69-F0B5-CB2CEC8D4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0" y="5643359"/>
            <a:ext cx="554540" cy="5545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AI robot teaching in front of a whiteboard. The robot has a friendly, professional appearance with a sleek metallic body and glowing blue eyes. It's gesturing toward a whiteboard filled with educational diagrams, equations, and charts. The classroom setting is modern and clean, with the robot positioned as an instructor explaining concepts to students. The whiteboard shows various academic content like graphs, formulas, and bullet points. The scene conveys the concept of AI-powered education and teaching.">
            <a:extLst>
              <a:ext uri="{FF2B5EF4-FFF2-40B4-BE49-F238E27FC236}">
                <a16:creationId xmlns:a16="http://schemas.microsoft.com/office/drawing/2014/main" id="{F9D0A06C-4528-D11F-2C72-668980CC4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5316" y="2952801"/>
            <a:ext cx="4179460" cy="41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173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40758"/>
            <a:ext cx="10972800" cy="2048622"/>
          </a:xfrm>
          <a:prstGeom prst="rect">
            <a:avLst/>
          </a:prstGeom>
        </p:spPr>
      </p:pic>
      <p:sp>
        <p:nvSpPr>
          <p:cNvPr id="3" name="Text 0"/>
          <p:cNvSpPr/>
          <p:nvPr/>
        </p:nvSpPr>
        <p:spPr>
          <a:xfrm>
            <a:off x="853093" y="4850612"/>
            <a:ext cx="4532978" cy="465059"/>
          </a:xfrm>
          <a:prstGeom prst="rect">
            <a:avLst/>
          </a:prstGeom>
          <a:noFill/>
          <a:ln/>
        </p:spPr>
        <p:txBody>
          <a:bodyPr wrap="none" lIns="0" tIns="0" rIns="0" bIns="0" rtlCol="0" anchor="t"/>
          <a:lstStyle/>
          <a:p>
            <a:pPr>
              <a:lnSpc>
                <a:spcPts val="3638"/>
              </a:lnSpc>
            </a:pPr>
            <a:r>
              <a:rPr lang="en-US" sz="4000" dirty="0">
                <a:solidFill>
                  <a:srgbClr val="2C3F42"/>
                </a:solidFill>
                <a:latin typeface="Bitter Medium" pitchFamily="34" charset="0"/>
                <a:ea typeface="Bitter Medium" pitchFamily="34" charset="-122"/>
                <a:cs typeface="Bitter Medium" pitchFamily="34" charset="-120"/>
              </a:rPr>
              <a:t>AI in Education in General</a:t>
            </a:r>
            <a:endParaRPr lang="en-US" sz="4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530028" y="1804771"/>
            <a:ext cx="5940653"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Three Legs of Assessment</a:t>
            </a:r>
            <a:endParaRPr lang="en-US" sz="2925" dirty="0"/>
          </a:p>
        </p:txBody>
      </p:sp>
      <p:sp>
        <p:nvSpPr>
          <p:cNvPr id="3" name="Shape 1"/>
          <p:cNvSpPr/>
          <p:nvPr/>
        </p:nvSpPr>
        <p:spPr>
          <a:xfrm>
            <a:off x="59534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4" name="Text 2"/>
          <p:cNvSpPr/>
          <p:nvPr/>
        </p:nvSpPr>
        <p:spPr>
          <a:xfrm>
            <a:off x="749826" y="3739753"/>
            <a:ext cx="23178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Assignments</a:t>
            </a:r>
            <a:endParaRPr lang="en-US" sz="2000" dirty="0"/>
          </a:p>
        </p:txBody>
      </p:sp>
      <p:sp>
        <p:nvSpPr>
          <p:cNvPr id="5" name="Text 3"/>
          <p:cNvSpPr/>
          <p:nvPr/>
        </p:nvSpPr>
        <p:spPr>
          <a:xfrm>
            <a:off x="749826" y="4508242"/>
            <a:ext cx="28525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"Turn in your chat, its output, and your evaluation of the output"</a:t>
            </a:r>
            <a:endParaRPr lang="en-US" sz="2000" dirty="0"/>
          </a:p>
        </p:txBody>
      </p:sp>
      <p:sp>
        <p:nvSpPr>
          <p:cNvPr id="6" name="Shape 4"/>
          <p:cNvSpPr/>
          <p:nvPr/>
        </p:nvSpPr>
        <p:spPr>
          <a:xfrm>
            <a:off x="3905578" y="3037114"/>
            <a:ext cx="3161556"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7" name="Text 5"/>
          <p:cNvSpPr/>
          <p:nvPr/>
        </p:nvSpPr>
        <p:spPr>
          <a:xfrm>
            <a:off x="4060062"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Without AI</a:t>
            </a:r>
            <a:endParaRPr lang="en-US" sz="2000" dirty="0"/>
          </a:p>
        </p:txBody>
      </p:sp>
      <p:sp>
        <p:nvSpPr>
          <p:cNvPr id="8" name="Text 6"/>
          <p:cNvSpPr/>
          <p:nvPr/>
        </p:nvSpPr>
        <p:spPr>
          <a:xfrm>
            <a:off x="4060061" y="4448111"/>
            <a:ext cx="285258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In-class assessments ensuring students understand fundamental concepts independently</a:t>
            </a:r>
            <a:endParaRPr lang="en-US" sz="2000" dirty="0"/>
          </a:p>
        </p:txBody>
      </p:sp>
      <p:sp>
        <p:nvSpPr>
          <p:cNvPr id="9" name="Shape 7"/>
          <p:cNvSpPr/>
          <p:nvPr/>
        </p:nvSpPr>
        <p:spPr>
          <a:xfrm>
            <a:off x="7215903" y="3037114"/>
            <a:ext cx="3161467" cy="3532415"/>
          </a:xfrm>
          <a:prstGeom prst="roundRect">
            <a:avLst>
              <a:gd name="adj" fmla="val 3432"/>
            </a:avLst>
          </a:prstGeom>
          <a:solidFill>
            <a:srgbClr val="FCE2CF"/>
          </a:solidFill>
          <a:ln w="7620">
            <a:solidFill>
              <a:srgbClr val="E2C8B5"/>
            </a:solidFill>
            <a:prstDash val="solid"/>
          </a:ln>
        </p:spPr>
        <p:txBody>
          <a:bodyPr/>
          <a:lstStyle/>
          <a:p>
            <a:endParaRPr lang="en-US" sz="1350"/>
          </a:p>
        </p:txBody>
      </p:sp>
      <p:sp>
        <p:nvSpPr>
          <p:cNvPr id="10" name="Text 8"/>
          <p:cNvSpPr/>
          <p:nvPr/>
        </p:nvSpPr>
        <p:spPr>
          <a:xfrm>
            <a:off x="7370386" y="373975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Exams With AI</a:t>
            </a:r>
            <a:endParaRPr lang="en-US" sz="2000" dirty="0"/>
          </a:p>
        </p:txBody>
      </p:sp>
      <p:sp>
        <p:nvSpPr>
          <p:cNvPr id="11" name="Text 9"/>
          <p:cNvSpPr/>
          <p:nvPr/>
        </p:nvSpPr>
        <p:spPr>
          <a:xfrm>
            <a:off x="7370386" y="4410011"/>
            <a:ext cx="2852500"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More ambitious assessments leveraging AI assistance - complex cases can become exams with AI support</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5343" y="1608146"/>
            <a:ext cx="9064079"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Change was only at the margins for the past 40 years</a:t>
            </a:r>
            <a:endParaRPr lang="en-US" sz="2925" dirty="0"/>
          </a:p>
        </p:txBody>
      </p:sp>
      <p:pic>
        <p:nvPicPr>
          <p:cNvPr id="3" name="Image 0" descr="preencoded.png"/>
          <p:cNvPicPr>
            <a:picLocks noChangeAspect="1"/>
          </p:cNvPicPr>
          <p:nvPr/>
        </p:nvPicPr>
        <p:blipFill>
          <a:blip r:embed="rId3"/>
          <a:stretch>
            <a:fillRect/>
          </a:stretch>
        </p:blipFill>
        <p:spPr>
          <a:xfrm>
            <a:off x="595343" y="2928938"/>
            <a:ext cx="3126105" cy="2149197"/>
          </a:xfrm>
          <a:prstGeom prst="rect">
            <a:avLst/>
          </a:prstGeom>
        </p:spPr>
      </p:pic>
      <p:sp>
        <p:nvSpPr>
          <p:cNvPr id="4" name="Text 1"/>
          <p:cNvSpPr/>
          <p:nvPr/>
        </p:nvSpPr>
        <p:spPr>
          <a:xfrm>
            <a:off x="1308357" y="5270954"/>
            <a:ext cx="3187720"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VisiCalc (1979)</a:t>
            </a:r>
            <a:endParaRPr lang="en-US" sz="2000" dirty="0"/>
          </a:p>
        </p:txBody>
      </p:sp>
      <p:pic>
        <p:nvPicPr>
          <p:cNvPr id="5" name="Image 1" descr="preencoded.png"/>
          <p:cNvPicPr>
            <a:picLocks noChangeAspect="1"/>
          </p:cNvPicPr>
          <p:nvPr/>
        </p:nvPicPr>
        <p:blipFill>
          <a:blip r:embed="rId4"/>
          <a:stretch>
            <a:fillRect/>
          </a:stretch>
        </p:blipFill>
        <p:spPr>
          <a:xfrm>
            <a:off x="4151859" y="2928938"/>
            <a:ext cx="2871698" cy="2153751"/>
          </a:xfrm>
          <a:prstGeom prst="rect">
            <a:avLst/>
          </a:prstGeom>
        </p:spPr>
      </p:pic>
      <p:sp>
        <p:nvSpPr>
          <p:cNvPr id="6" name="Text 2"/>
          <p:cNvSpPr/>
          <p:nvPr/>
        </p:nvSpPr>
        <p:spPr>
          <a:xfrm>
            <a:off x="4535580" y="5261417"/>
            <a:ext cx="2983766"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Lotus 1-2-3 (1983)</a:t>
            </a:r>
            <a:endParaRPr lang="en-US" sz="2000" dirty="0"/>
          </a:p>
        </p:txBody>
      </p:sp>
      <p:pic>
        <p:nvPicPr>
          <p:cNvPr id="7" name="Image 2" descr="preencoded.png"/>
          <p:cNvPicPr>
            <a:picLocks noChangeAspect="1"/>
          </p:cNvPicPr>
          <p:nvPr/>
        </p:nvPicPr>
        <p:blipFill>
          <a:blip r:embed="rId5"/>
          <a:stretch>
            <a:fillRect/>
          </a:stretch>
        </p:blipFill>
        <p:spPr>
          <a:xfrm>
            <a:off x="7504420" y="2928938"/>
            <a:ext cx="2884379" cy="2163217"/>
          </a:xfrm>
          <a:prstGeom prst="rect">
            <a:avLst/>
          </a:prstGeom>
        </p:spPr>
      </p:pic>
      <p:sp>
        <p:nvSpPr>
          <p:cNvPr id="8" name="Text 3"/>
          <p:cNvSpPr/>
          <p:nvPr/>
        </p:nvSpPr>
        <p:spPr>
          <a:xfrm>
            <a:off x="8271863" y="5259586"/>
            <a:ext cx="2884379"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Excel (1987)</a:t>
            </a:r>
            <a:endParaRPr lang="en-US" sz="2000" dirty="0"/>
          </a:p>
        </p:txBody>
      </p:sp>
      <p:sp>
        <p:nvSpPr>
          <p:cNvPr id="9" name="Text 4"/>
          <p:cNvSpPr/>
          <p:nvPr/>
        </p:nvSpPr>
        <p:spPr>
          <a:xfrm>
            <a:off x="595343" y="5858679"/>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For 40 years, the fundamental tool of business analysis remained essentially the same.</a:t>
            </a:r>
            <a:endParaRPr 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595342" y="1824822"/>
            <a:ext cx="440644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AI as Educational Partner</a:t>
            </a:r>
            <a:endParaRPr lang="en-US" sz="2925" dirty="0"/>
          </a:p>
        </p:txBody>
      </p:sp>
      <p:sp>
        <p:nvSpPr>
          <p:cNvPr id="3" name="Text 1"/>
          <p:cNvSpPr/>
          <p:nvPr/>
        </p:nvSpPr>
        <p:spPr>
          <a:xfrm>
            <a:off x="595343" y="3071812"/>
            <a:ext cx="9782116" cy="297716"/>
          </a:xfrm>
          <a:prstGeom prst="rect">
            <a:avLst/>
          </a:prstGeom>
          <a:noFill/>
          <a:ln/>
        </p:spPr>
        <p:txBody>
          <a:bodyPr wrap="non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can be a highly effective tutor, and we should leverage it in our teaching.</a:t>
            </a:r>
            <a:endParaRPr lang="en-US" sz="2000" dirty="0"/>
          </a:p>
        </p:txBody>
      </p:sp>
      <p:sp>
        <p:nvSpPr>
          <p:cNvPr id="4" name="Shape 2"/>
          <p:cNvSpPr/>
          <p:nvPr/>
        </p:nvSpPr>
        <p:spPr>
          <a:xfrm>
            <a:off x="595344" y="3727729"/>
            <a:ext cx="4888200"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5" name="Text 3"/>
          <p:cNvSpPr/>
          <p:nvPr/>
        </p:nvSpPr>
        <p:spPr>
          <a:xfrm>
            <a:off x="749827" y="3918525"/>
            <a:ext cx="264542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Replace Reading Assignments</a:t>
            </a:r>
            <a:endParaRPr lang="en-US" sz="2000" dirty="0"/>
          </a:p>
        </p:txBody>
      </p:sp>
      <p:sp>
        <p:nvSpPr>
          <p:cNvPr id="6" name="Text 4"/>
          <p:cNvSpPr/>
          <p:nvPr/>
        </p:nvSpPr>
        <p:spPr>
          <a:xfrm>
            <a:off x="749827" y="4341939"/>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Ask students to chat with chatbots instead of traditional reading assignments</a:t>
            </a:r>
            <a:endParaRPr lang="en-US" sz="2000" dirty="0"/>
          </a:p>
        </p:txBody>
      </p:sp>
      <p:sp>
        <p:nvSpPr>
          <p:cNvPr id="7" name="Shape 5"/>
          <p:cNvSpPr/>
          <p:nvPr/>
        </p:nvSpPr>
        <p:spPr>
          <a:xfrm>
            <a:off x="5560786" y="3727728"/>
            <a:ext cx="4816673" cy="1764113"/>
          </a:xfrm>
          <a:prstGeom prst="roundRect">
            <a:avLst>
              <a:gd name="adj" fmla="val 5098"/>
            </a:avLst>
          </a:prstGeom>
          <a:solidFill>
            <a:srgbClr val="FCE2CF"/>
          </a:solidFill>
          <a:ln w="7620">
            <a:solidFill>
              <a:srgbClr val="E2C8B5"/>
            </a:solidFill>
            <a:prstDash val="solid"/>
          </a:ln>
        </p:spPr>
        <p:txBody>
          <a:bodyPr/>
          <a:lstStyle/>
          <a:p>
            <a:endParaRPr lang="en-US" sz="1350"/>
          </a:p>
        </p:txBody>
      </p:sp>
      <p:sp>
        <p:nvSpPr>
          <p:cNvPr id="8" name="Text 6"/>
          <p:cNvSpPr/>
          <p:nvPr/>
        </p:nvSpPr>
        <p:spPr>
          <a:xfrm>
            <a:off x="5715268" y="3893406"/>
            <a:ext cx="186309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Pre-Class or In-Class </a:t>
            </a:r>
            <a:endParaRPr lang="en-US" sz="2000" dirty="0"/>
          </a:p>
        </p:txBody>
      </p:sp>
      <p:sp>
        <p:nvSpPr>
          <p:cNvPr id="9" name="Text 7"/>
          <p:cNvSpPr/>
          <p:nvPr/>
        </p:nvSpPr>
        <p:spPr>
          <a:xfrm>
            <a:off x="5715267" y="4311075"/>
            <a:ext cx="4507706"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Assign pre-class or in class before slides and class discussion.</a:t>
            </a:r>
            <a:endParaRPr lang="en-US" sz="2000" dirty="0"/>
          </a:p>
        </p:txBody>
      </p:sp>
      <p:sp>
        <p:nvSpPr>
          <p:cNvPr id="10" name="Shape 8"/>
          <p:cNvSpPr/>
          <p:nvPr/>
        </p:nvSpPr>
        <p:spPr>
          <a:xfrm>
            <a:off x="595344" y="5764738"/>
            <a:ext cx="9856499" cy="989678"/>
          </a:xfrm>
          <a:prstGeom prst="roundRect">
            <a:avLst>
              <a:gd name="adj" fmla="val 6317"/>
            </a:avLst>
          </a:prstGeom>
          <a:solidFill>
            <a:srgbClr val="FAD3B8"/>
          </a:solidFill>
          <a:ln/>
        </p:spPr>
        <p:txBody>
          <a:bodyPr/>
          <a:lstStyle/>
          <a:p>
            <a:endParaRPr lang="en-US" sz="1350"/>
          </a:p>
        </p:txBody>
      </p:sp>
      <p:pic>
        <p:nvPicPr>
          <p:cNvPr id="11" name="Image 0" descr="preencoded.png"/>
          <p:cNvPicPr>
            <a:picLocks noChangeAspect="1"/>
          </p:cNvPicPr>
          <p:nvPr/>
        </p:nvPicPr>
        <p:blipFill>
          <a:blip r:embed="rId3"/>
          <a:stretch>
            <a:fillRect/>
          </a:stretch>
        </p:blipFill>
        <p:spPr>
          <a:xfrm>
            <a:off x="744112" y="5171004"/>
            <a:ext cx="232529" cy="186005"/>
          </a:xfrm>
          <a:prstGeom prst="rect">
            <a:avLst/>
          </a:prstGeom>
        </p:spPr>
      </p:pic>
      <p:sp>
        <p:nvSpPr>
          <p:cNvPr id="12" name="Text 9"/>
          <p:cNvSpPr/>
          <p:nvPr/>
        </p:nvSpPr>
        <p:spPr>
          <a:xfrm>
            <a:off x="1009144" y="5961861"/>
            <a:ext cx="9103281" cy="595432"/>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Assignment:</a:t>
            </a:r>
            <a:r>
              <a:rPr lang="en-US" sz="2000" dirty="0">
                <a:solidFill>
                  <a:srgbClr val="000000"/>
                </a:solidFill>
                <a:latin typeface="Open Sans" pitchFamily="34" charset="0"/>
                <a:ea typeface="Open Sans" pitchFamily="34" charset="-122"/>
                <a:cs typeface="Open Sans" pitchFamily="34" charset="-120"/>
              </a:rPr>
              <a:t> "Ask your chatbot to teach you about [topic]. Tell it to ask you questions to ensure you are understanding."</a:t>
            </a:r>
            <a:endParaRPr lang="en-US" sz="2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595342" y="2432803"/>
            <a:ext cx="690180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If Chatbot Reliability is a Concern</a:t>
            </a:r>
            <a:endParaRPr lang="en-US" sz="2925" dirty="0"/>
          </a:p>
        </p:txBody>
      </p:sp>
      <p:sp>
        <p:nvSpPr>
          <p:cNvPr id="4" name="Shape 2"/>
          <p:cNvSpPr/>
          <p:nvPr/>
        </p:nvSpPr>
        <p:spPr>
          <a:xfrm>
            <a:off x="595343" y="3896291"/>
            <a:ext cx="3161467" cy="17145"/>
          </a:xfrm>
          <a:prstGeom prst="rect">
            <a:avLst/>
          </a:prstGeom>
          <a:solidFill>
            <a:srgbClr val="D2600F"/>
          </a:solidFill>
          <a:ln/>
        </p:spPr>
        <p:txBody>
          <a:bodyPr/>
          <a:lstStyle/>
          <a:p>
            <a:endParaRPr lang="en-US" sz="1350"/>
          </a:p>
        </p:txBody>
      </p:sp>
      <p:sp>
        <p:nvSpPr>
          <p:cNvPr id="5" name="Text 3"/>
          <p:cNvSpPr/>
          <p:nvPr/>
        </p:nvSpPr>
        <p:spPr>
          <a:xfrm>
            <a:off x="595343" y="419985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Use RAG </a:t>
            </a:r>
            <a:endParaRPr lang="en-US" sz="2000" dirty="0"/>
          </a:p>
        </p:txBody>
      </p:sp>
      <p:sp>
        <p:nvSpPr>
          <p:cNvPr id="6" name="Text 4"/>
          <p:cNvSpPr/>
          <p:nvPr/>
        </p:nvSpPr>
        <p:spPr>
          <a:xfrm>
            <a:off x="595343" y="4691551"/>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Build custom systems (could use Google's Notebook LM or Custom GPT) for specific source control</a:t>
            </a:r>
            <a:endParaRPr lang="en-US" sz="2000" dirty="0"/>
          </a:p>
        </p:txBody>
      </p:sp>
      <p:sp>
        <p:nvSpPr>
          <p:cNvPr id="7" name="Text 5"/>
          <p:cNvSpPr/>
          <p:nvPr/>
        </p:nvSpPr>
        <p:spPr>
          <a:xfrm>
            <a:off x="3905578"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8" name="Shape 6"/>
          <p:cNvSpPr/>
          <p:nvPr/>
        </p:nvSpPr>
        <p:spPr>
          <a:xfrm>
            <a:off x="3905578" y="3896291"/>
            <a:ext cx="3161556" cy="17145"/>
          </a:xfrm>
          <a:prstGeom prst="rect">
            <a:avLst/>
          </a:prstGeom>
          <a:solidFill>
            <a:srgbClr val="D2600F"/>
          </a:solidFill>
          <a:ln/>
        </p:spPr>
        <p:txBody>
          <a:bodyPr/>
          <a:lstStyle/>
          <a:p>
            <a:endParaRPr lang="en-US" sz="1350"/>
          </a:p>
        </p:txBody>
      </p:sp>
      <p:sp>
        <p:nvSpPr>
          <p:cNvPr id="9" name="Text 7"/>
          <p:cNvSpPr/>
          <p:nvPr/>
        </p:nvSpPr>
        <p:spPr>
          <a:xfrm>
            <a:off x="3905578" y="4199854"/>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Build with AI Reports</a:t>
            </a:r>
            <a:endParaRPr lang="en-US" sz="2000" dirty="0"/>
          </a:p>
        </p:txBody>
      </p:sp>
      <p:sp>
        <p:nvSpPr>
          <p:cNvPr id="10" name="Text 8"/>
          <p:cNvSpPr/>
          <p:nvPr/>
        </p:nvSpPr>
        <p:spPr>
          <a:xfrm>
            <a:off x="3905578" y="4691550"/>
            <a:ext cx="316155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Can have AI create a comprehensive report, then edit if needed and use for RAG or in system prompt</a:t>
            </a:r>
            <a:endParaRPr lang="en-US" sz="2000" dirty="0"/>
          </a:p>
        </p:txBody>
      </p:sp>
      <p:sp>
        <p:nvSpPr>
          <p:cNvPr id="11" name="Text 9"/>
          <p:cNvSpPr/>
          <p:nvPr/>
        </p:nvSpPr>
        <p:spPr>
          <a:xfrm>
            <a:off x="7215902" y="3660547"/>
            <a:ext cx="148769" cy="186005"/>
          </a:xfrm>
          <a:prstGeom prst="rect">
            <a:avLst/>
          </a:prstGeom>
          <a:noFill/>
          <a:ln/>
        </p:spPr>
        <p:txBody>
          <a:bodyPr wrap="none" lIns="0" tIns="0" rIns="0" bIns="0" rtlCol="0" anchor="t"/>
          <a:lstStyle/>
          <a:p>
            <a:pPr>
              <a:lnSpc>
                <a:spcPts val="1875"/>
              </a:lnSpc>
            </a:pPr>
            <a:endParaRPr lang="en-US" sz="1163" dirty="0"/>
          </a:p>
        </p:txBody>
      </p:sp>
      <p:sp>
        <p:nvSpPr>
          <p:cNvPr id="12" name="Shape 10"/>
          <p:cNvSpPr/>
          <p:nvPr/>
        </p:nvSpPr>
        <p:spPr>
          <a:xfrm>
            <a:off x="7215903" y="3896291"/>
            <a:ext cx="3161467" cy="17145"/>
          </a:xfrm>
          <a:prstGeom prst="rect">
            <a:avLst/>
          </a:prstGeom>
          <a:solidFill>
            <a:srgbClr val="D2600F"/>
          </a:solidFill>
          <a:ln/>
        </p:spPr>
        <p:txBody>
          <a:bodyPr/>
          <a:lstStyle/>
          <a:p>
            <a:endParaRPr lang="en-US" sz="1350"/>
          </a:p>
        </p:txBody>
      </p:sp>
      <p:sp>
        <p:nvSpPr>
          <p:cNvPr id="13" name="Text 11"/>
          <p:cNvSpPr/>
          <p:nvPr/>
        </p:nvSpPr>
        <p:spPr>
          <a:xfrm>
            <a:off x="7215903" y="408354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Reliability Reality</a:t>
            </a:r>
            <a:endParaRPr lang="en-US" sz="2000" dirty="0"/>
          </a:p>
        </p:txBody>
      </p:sp>
      <p:sp>
        <p:nvSpPr>
          <p:cNvPr id="14" name="Text 12"/>
          <p:cNvSpPr/>
          <p:nvPr/>
        </p:nvSpPr>
        <p:spPr>
          <a:xfrm>
            <a:off x="7215903" y="4696802"/>
            <a:ext cx="3161467"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LLMs today are significantly more reliable than earlier versions - hallucinations have diminished</a:t>
            </a:r>
            <a:endParaRPr 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111" y="1472847"/>
            <a:ext cx="3820388"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NotebookLM Example</a:t>
            </a:r>
            <a:endParaRPr lang="en-US" sz="3200" dirty="0"/>
          </a:p>
        </p:txBody>
      </p:sp>
      <p:sp>
        <p:nvSpPr>
          <p:cNvPr id="3" name="Text 1"/>
          <p:cNvSpPr/>
          <p:nvPr/>
        </p:nvSpPr>
        <p:spPr>
          <a:xfrm>
            <a:off x="595342" y="3168343"/>
            <a:ext cx="148769" cy="186005"/>
          </a:xfrm>
          <a:prstGeom prst="rect">
            <a:avLst/>
          </a:prstGeom>
          <a:noFill/>
          <a:ln/>
        </p:spPr>
        <p:txBody>
          <a:bodyPr wrap="none" lIns="0" tIns="0" rIns="0" bIns="0" rtlCol="0" anchor="t"/>
          <a:lstStyle/>
          <a:p>
            <a:pPr>
              <a:lnSpc>
                <a:spcPts val="1875"/>
              </a:lnSpc>
            </a:pPr>
            <a:endParaRPr lang="en-US" sz="1163" dirty="0"/>
          </a:p>
        </p:txBody>
      </p:sp>
      <p:sp>
        <p:nvSpPr>
          <p:cNvPr id="4" name="Shape 2"/>
          <p:cNvSpPr/>
          <p:nvPr/>
        </p:nvSpPr>
        <p:spPr>
          <a:xfrm>
            <a:off x="595343" y="2697073"/>
            <a:ext cx="4816673" cy="17145"/>
          </a:xfrm>
          <a:prstGeom prst="rect">
            <a:avLst/>
          </a:prstGeom>
          <a:solidFill>
            <a:srgbClr val="D2600F"/>
          </a:solidFill>
          <a:ln/>
        </p:spPr>
        <p:txBody>
          <a:bodyPr/>
          <a:lstStyle/>
          <a:p>
            <a:endParaRPr lang="en-US" sz="1350"/>
          </a:p>
        </p:txBody>
      </p:sp>
      <p:sp>
        <p:nvSpPr>
          <p:cNvPr id="5" name="Text 3"/>
          <p:cNvSpPr/>
          <p:nvPr/>
        </p:nvSpPr>
        <p:spPr>
          <a:xfrm>
            <a:off x="595341" y="3047524"/>
            <a:ext cx="4816673" cy="1395710"/>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1: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asked ChatGPT to prepare a detailed report on binomial option in markdown format.  I could have used a different chatbot.</a:t>
            </a: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a:lnSpc>
                <a:spcPts val="18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4"/>
          <p:cNvSpPr/>
          <p:nvPr/>
        </p:nvSpPr>
        <p:spPr>
          <a:xfrm>
            <a:off x="595342"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ChatGPT conversation:</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r>
              <a:rPr lang="en-US" sz="2000" u="sng" dirty="0">
                <a:solidFill>
                  <a:srgbClr val="D2600F"/>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https://chatgpt.com/share/68e7cbf4-013c-8006-89bb-1166720463ff</a:t>
            </a:r>
            <a:endParaRPr lang="en-US" sz="2000" dirty="0"/>
          </a:p>
        </p:txBody>
      </p:sp>
      <p:sp>
        <p:nvSpPr>
          <p:cNvPr id="8" name="Shape 6"/>
          <p:cNvSpPr/>
          <p:nvPr/>
        </p:nvSpPr>
        <p:spPr>
          <a:xfrm>
            <a:off x="5560784" y="2714218"/>
            <a:ext cx="4816673" cy="17145"/>
          </a:xfrm>
          <a:prstGeom prst="rect">
            <a:avLst/>
          </a:prstGeom>
          <a:solidFill>
            <a:srgbClr val="D2600F"/>
          </a:solidFill>
          <a:ln/>
        </p:spPr>
        <p:txBody>
          <a:bodyPr/>
          <a:lstStyle/>
          <a:p>
            <a:endParaRPr lang="en-US" sz="1350"/>
          </a:p>
        </p:txBody>
      </p:sp>
      <p:sp>
        <p:nvSpPr>
          <p:cNvPr id="9" name="Text 7"/>
          <p:cNvSpPr/>
          <p:nvPr/>
        </p:nvSpPr>
        <p:spPr>
          <a:xfrm>
            <a:off x="5560783" y="3047524"/>
            <a:ext cx="4816673" cy="465237"/>
          </a:xfrm>
          <a:prstGeom prst="rect">
            <a:avLst/>
          </a:prstGeom>
          <a:noFill/>
          <a:ln/>
        </p:spPr>
        <p:txBody>
          <a:bodyPr wrap="squar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Step 2: </a:t>
            </a:r>
          </a:p>
          <a:p>
            <a:pPr>
              <a:lnSpc>
                <a:spcPts val="1800"/>
              </a:lnSpc>
            </a:pPr>
            <a:endParaRPr lang="en-US" sz="2000" b="1" dirty="0">
              <a:solidFill>
                <a:srgbClr val="2B2E3C"/>
              </a:solidFill>
              <a:latin typeface="Bitter Medium" pitchFamily="34" charset="0"/>
              <a:ea typeface="Open Sans" panose="020B0606030504020204" pitchFamily="34" charset="0"/>
              <a:cs typeface="Open Sans" panose="020B0606030504020204" pitchFamily="34" charset="0"/>
            </a:endParaRPr>
          </a:p>
          <a:p>
            <a:pPr>
              <a:lnSpc>
                <a:spcPts val="1800"/>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I uploaded the markdown file to </a:t>
            </a:r>
            <a:r>
              <a:rPr lang="en-US" sz="2000" dirty="0" err="1">
                <a:solidFill>
                  <a:srgbClr val="2B2E3C"/>
                </a:solidFill>
                <a:latin typeface="Open Sans" panose="020B0606030504020204" pitchFamily="34" charset="0"/>
                <a:ea typeface="Open Sans" panose="020B0606030504020204" pitchFamily="34" charset="0"/>
                <a:cs typeface="Open Sans" panose="020B0606030504020204" pitchFamily="34" charset="0"/>
              </a:rPr>
              <a:t>NotebookLM</a:t>
            </a: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 and asked it to generate flash cards and a video overview.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5486400" y="4840710"/>
            <a:ext cx="4816673" cy="714464"/>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Link to NotebookLM notebook:</a:t>
            </a:r>
          </a:p>
          <a:p>
            <a:pPr>
              <a:lnSpc>
                <a:spcPts val="1875"/>
              </a:lnSpc>
            </a:pPr>
            <a:r>
              <a:rPr lang="en-US" sz="2000" dirty="0">
                <a:solidFill>
                  <a:srgbClr val="2B2E3C"/>
                </a:solidFill>
                <a:latin typeface="Open Sans" pitchFamily="34" charset="0"/>
                <a:ea typeface="Open Sans" pitchFamily="34" charset="-122"/>
                <a:cs typeface="Open Sans" pitchFamily="34" charset="-120"/>
              </a:rPr>
              <a:t>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https://notebooklm.google.com/notebook/7e3e40f0-a937-46cb-8eea-7c713bdcb8d4</a:t>
            </a:r>
            <a:endParaRPr lang="en-US" sz="2000" dirty="0"/>
          </a:p>
        </p:txBody>
      </p:sp>
      <p:sp>
        <p:nvSpPr>
          <p:cNvPr id="11" name="TextBox 10">
            <a:extLst>
              <a:ext uri="{FF2B5EF4-FFF2-40B4-BE49-F238E27FC236}">
                <a16:creationId xmlns:a16="http://schemas.microsoft.com/office/drawing/2014/main" id="{1421E01E-958D-800B-532E-F38E34427196}"/>
              </a:ext>
            </a:extLst>
          </p:cNvPr>
          <p:cNvSpPr txBox="1"/>
          <p:nvPr/>
        </p:nvSpPr>
        <p:spPr>
          <a:xfrm>
            <a:off x="5412016" y="6413074"/>
            <a:ext cx="4816674" cy="1323439"/>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Link to </a:t>
            </a:r>
            <a:r>
              <a:rPr lang="en-US" sz="2000" dirty="0" err="1">
                <a:latin typeface="Open Sans" panose="020B0606030504020204" pitchFamily="34" charset="0"/>
                <a:ea typeface="Open Sans" panose="020B0606030504020204" pitchFamily="34" charset="0"/>
                <a:cs typeface="Open Sans" panose="020B0606030504020204" pitchFamily="34" charset="0"/>
              </a:rPr>
              <a:t>NotebookLM</a:t>
            </a:r>
            <a:r>
              <a:rPr lang="en-US" sz="2000" dirty="0">
                <a:latin typeface="Open Sans" panose="020B0606030504020204" pitchFamily="34" charset="0"/>
                <a:ea typeface="Open Sans" panose="020B0606030504020204" pitchFamily="34" charset="0"/>
                <a:cs typeface="Open Sans" panose="020B0606030504020204" pitchFamily="34" charset="0"/>
              </a:rPr>
              <a:t> video:</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https://genai4finance.kerryback.com/Binomial_Option_Model.mp4</a:t>
            </a:r>
            <a:endParaRPr lang="en-US" sz="2000"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342" y="1444193"/>
            <a:ext cx="5903060" cy="465059"/>
          </a:xfrm>
          <a:prstGeom prst="rect">
            <a:avLst/>
          </a:prstGeom>
          <a:noFill/>
          <a:ln/>
        </p:spPr>
        <p:txBody>
          <a:bodyPr wrap="non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Effect of AI on Junior Employment</a:t>
            </a:r>
            <a:endParaRPr lang="en-US" sz="3200" dirty="0"/>
          </a:p>
        </p:txBody>
      </p:sp>
      <p:sp>
        <p:nvSpPr>
          <p:cNvPr id="3" name="Shape 1"/>
          <p:cNvSpPr/>
          <p:nvPr/>
        </p:nvSpPr>
        <p:spPr>
          <a:xfrm>
            <a:off x="595343" y="4012243"/>
            <a:ext cx="74384" cy="74384"/>
          </a:xfrm>
          <a:prstGeom prst="roundRect">
            <a:avLst>
              <a:gd name="adj" fmla="val 460985"/>
            </a:avLst>
          </a:prstGeom>
          <a:solidFill>
            <a:srgbClr val="D2600F"/>
          </a:solidFill>
          <a:ln/>
        </p:spPr>
        <p:txBody>
          <a:bodyPr/>
          <a:lstStyle/>
          <a:p>
            <a:endParaRPr lang="en-US" sz="1350"/>
          </a:p>
        </p:txBody>
      </p:sp>
      <p:sp>
        <p:nvSpPr>
          <p:cNvPr id="4" name="Text 2"/>
          <p:cNvSpPr/>
          <p:nvPr/>
        </p:nvSpPr>
        <p:spPr>
          <a:xfrm>
            <a:off x="669727" y="2821379"/>
            <a:ext cx="2913489" cy="1190864"/>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Harvard economists' study: </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AI is reducing employment of junior workers but not senior workers</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Lichtinger and </a:t>
            </a:r>
            <a:r>
              <a:rPr lang="en-US" sz="2000" dirty="0" err="1">
                <a:solidFill>
                  <a:schemeClr val="accent2">
                    <a:lumMod val="75000"/>
                  </a:schemeClr>
                </a:solidFill>
                <a:latin typeface="Open Sans" pitchFamily="34" charset="0"/>
                <a:ea typeface="Open Sans" pitchFamily="34" charset="-122"/>
                <a:cs typeface="Open Sans" pitchFamily="34" charset="-120"/>
                <a:hlinkClick r:id="rId3">
                  <a:extLst>
                    <a:ext uri="{A12FA001-AC4F-418D-AE19-62706E023703}">
                      <ahyp:hlinkClr xmlns:ahyp="http://schemas.microsoft.com/office/drawing/2018/hyperlinkcolor" val="tx"/>
                    </a:ext>
                  </a:extLst>
                </a:hlinkClick>
              </a:rPr>
              <a:t>Maasoum</a:t>
            </a:r>
            <a:r>
              <a:rPr lang="en-US" sz="2000" dirty="0">
                <a:solidFill>
                  <a:schemeClr val="accent2">
                    <a:lumMod val="75000"/>
                  </a:schemeClr>
                </a:solidFill>
                <a:latin typeface="Open Sans" pitchFamily="34" charset="0"/>
                <a:ea typeface="Open Sans" pitchFamily="34" charset="-122"/>
                <a:cs typeface="Open Sans" pitchFamily="34" charset="-120"/>
              </a:rPr>
              <a:t> </a:t>
            </a:r>
            <a:r>
              <a:rPr lang="en-US" sz="2000" dirty="0">
                <a:solidFill>
                  <a:srgbClr val="2B2E3C"/>
                </a:solidFill>
                <a:latin typeface="Open Sans" pitchFamily="34" charset="0"/>
                <a:ea typeface="Open Sans" pitchFamily="34" charset="-122"/>
                <a:cs typeface="Open Sans" pitchFamily="34" charset="-120"/>
              </a:rPr>
              <a:t>(20,000+ SSRN downloads in one month)</a:t>
            </a:r>
            <a:endParaRPr lang="en-US" sz="2000" dirty="0"/>
          </a:p>
        </p:txBody>
      </p:sp>
      <p:sp>
        <p:nvSpPr>
          <p:cNvPr id="5" name="Shape 3"/>
          <p:cNvSpPr/>
          <p:nvPr/>
        </p:nvSpPr>
        <p:spPr>
          <a:xfrm>
            <a:off x="3917990" y="4012243"/>
            <a:ext cx="74384" cy="74384"/>
          </a:xfrm>
          <a:prstGeom prst="roundRect">
            <a:avLst>
              <a:gd name="adj" fmla="val 460985"/>
            </a:avLst>
          </a:prstGeom>
          <a:solidFill>
            <a:srgbClr val="D2600F"/>
          </a:solidFill>
          <a:ln/>
        </p:spPr>
        <p:txBody>
          <a:bodyPr/>
          <a:lstStyle/>
          <a:p>
            <a:endParaRPr lang="en-US" sz="1350"/>
          </a:p>
        </p:txBody>
      </p:sp>
      <p:sp>
        <p:nvSpPr>
          <p:cNvPr id="6" name="Text 4"/>
          <p:cNvSpPr/>
          <p:nvPr/>
        </p:nvSpPr>
        <p:spPr>
          <a:xfrm>
            <a:off x="3917990" y="2821379"/>
            <a:ext cx="2913578" cy="893147"/>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JPMorgan quote:</a:t>
            </a: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endParaRPr lang="en-US" sz="2000" b="1"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"Many, many of the processes underneath are being done by AI."</a:t>
            </a:r>
            <a:endParaRPr lang="en-US" sz="2000" dirty="0"/>
          </a:p>
        </p:txBody>
      </p:sp>
      <p:sp>
        <p:nvSpPr>
          <p:cNvPr id="8" name="Text 6"/>
          <p:cNvSpPr/>
          <p:nvPr/>
        </p:nvSpPr>
        <p:spPr>
          <a:xfrm>
            <a:off x="7315111" y="2821379"/>
            <a:ext cx="2913578" cy="595432"/>
          </a:xfrm>
          <a:prstGeom prst="rect">
            <a:avLst/>
          </a:prstGeom>
          <a:noFill/>
          <a:ln/>
        </p:spPr>
        <p:txBody>
          <a:bodyPr wrap="squar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Junior professors?</a:t>
            </a:r>
            <a:r>
              <a:rPr lang="en-US" sz="2000" dirty="0">
                <a:solidFill>
                  <a:srgbClr val="2B2E3C"/>
                </a:solidFill>
                <a:latin typeface="Open Sans" pitchFamily="34" charset="0"/>
                <a:ea typeface="Open Sans" pitchFamily="34" charset="-122"/>
                <a:cs typeface="Open Sans" pitchFamily="34" charset="-120"/>
              </a:rPr>
              <a:t>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r>
              <a:rPr lang="en-US" sz="2000"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Scott Latham, UMass, Chronicle of Higher Education: </a:t>
            </a:r>
          </a:p>
          <a:p>
            <a:pPr>
              <a:lnSpc>
                <a:spcPts val="2325"/>
              </a:lnSpc>
            </a:pPr>
            <a:endParaRPr lang="en-US" sz="2000" u="sng" dirty="0">
              <a:solidFill>
                <a:srgbClr val="2B2E3C"/>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endParaRPr>
          </a:p>
          <a:p>
            <a:pPr>
              <a:lnSpc>
                <a:spcPts val="2325"/>
              </a:lnSpc>
            </a:pPr>
            <a:endPar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endParaRPr>
          </a:p>
          <a:p>
            <a:pPr>
              <a:lnSpc>
                <a:spcPts val="2325"/>
              </a:lnSpc>
            </a:pPr>
            <a:r>
              <a:rPr lang="en-US" sz="2000" u="sng" dirty="0">
                <a:solidFill>
                  <a:srgbClr val="D2600F"/>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rPr>
              <a:t>Are you Ready for the AI University?</a:t>
            </a:r>
            <a:endParaRPr lang="en-US" sz="2000" dirty="0"/>
          </a:p>
        </p:txBody>
      </p:sp>
      <p:sp>
        <p:nvSpPr>
          <p:cNvPr id="9" name="Shape 2">
            <a:extLst>
              <a:ext uri="{FF2B5EF4-FFF2-40B4-BE49-F238E27FC236}">
                <a16:creationId xmlns:a16="http://schemas.microsoft.com/office/drawing/2014/main" id="{16B30482-6EC1-30C3-5E19-861189ABF094}"/>
              </a:ext>
            </a:extLst>
          </p:cNvPr>
          <p:cNvSpPr/>
          <p:nvPr/>
        </p:nvSpPr>
        <p:spPr>
          <a:xfrm>
            <a:off x="595343" y="2599920"/>
            <a:ext cx="2577441" cy="45719"/>
          </a:xfrm>
          <a:prstGeom prst="rect">
            <a:avLst/>
          </a:prstGeom>
          <a:solidFill>
            <a:srgbClr val="D2600F"/>
          </a:solidFill>
          <a:ln/>
        </p:spPr>
        <p:txBody>
          <a:bodyPr/>
          <a:lstStyle/>
          <a:p>
            <a:endParaRPr lang="en-US" sz="1350"/>
          </a:p>
        </p:txBody>
      </p:sp>
      <p:sp>
        <p:nvSpPr>
          <p:cNvPr id="10" name="Shape 2">
            <a:extLst>
              <a:ext uri="{FF2B5EF4-FFF2-40B4-BE49-F238E27FC236}">
                <a16:creationId xmlns:a16="http://schemas.microsoft.com/office/drawing/2014/main" id="{829F581B-9475-3AF6-F9C8-7AAEA2037520}"/>
              </a:ext>
            </a:extLst>
          </p:cNvPr>
          <p:cNvSpPr/>
          <p:nvPr/>
        </p:nvSpPr>
        <p:spPr>
          <a:xfrm>
            <a:off x="3742556" y="2577060"/>
            <a:ext cx="2577441" cy="45719"/>
          </a:xfrm>
          <a:prstGeom prst="rect">
            <a:avLst/>
          </a:prstGeom>
          <a:solidFill>
            <a:srgbClr val="D2600F"/>
          </a:solidFill>
          <a:ln/>
        </p:spPr>
        <p:txBody>
          <a:bodyPr/>
          <a:lstStyle/>
          <a:p>
            <a:endParaRPr lang="en-US" sz="1350"/>
          </a:p>
        </p:txBody>
      </p:sp>
      <p:sp>
        <p:nvSpPr>
          <p:cNvPr id="11" name="Shape 2">
            <a:extLst>
              <a:ext uri="{FF2B5EF4-FFF2-40B4-BE49-F238E27FC236}">
                <a16:creationId xmlns:a16="http://schemas.microsoft.com/office/drawing/2014/main" id="{E2317656-6B26-3B60-12D0-82CBBA24446E}"/>
              </a:ext>
            </a:extLst>
          </p:cNvPr>
          <p:cNvSpPr/>
          <p:nvPr/>
        </p:nvSpPr>
        <p:spPr>
          <a:xfrm>
            <a:off x="7165931" y="2554200"/>
            <a:ext cx="2577441" cy="45719"/>
          </a:xfrm>
          <a:prstGeom prst="rect">
            <a:avLst/>
          </a:prstGeom>
          <a:solidFill>
            <a:srgbClr val="D2600F"/>
          </a:solidFill>
          <a:ln/>
        </p:spPr>
        <p:txBody>
          <a:bodyPr/>
          <a:lstStyle/>
          <a:p>
            <a:endParaRPr lang="en-US" sz="135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5486400" cy="6172200"/>
          </a:xfrm>
          <a:prstGeom prst="rect">
            <a:avLst/>
          </a:prstGeom>
        </p:spPr>
      </p:pic>
      <p:sp>
        <p:nvSpPr>
          <p:cNvPr id="3" name="Text 0"/>
          <p:cNvSpPr/>
          <p:nvPr/>
        </p:nvSpPr>
        <p:spPr>
          <a:xfrm>
            <a:off x="6081743" y="3472934"/>
            <a:ext cx="4295716"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Deep Dive into Claude Code</a:t>
            </a:r>
            <a:endParaRPr lang="en-US" sz="4013"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595343" y="2032844"/>
            <a:ext cx="5724019"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a:t>
            </a:r>
            <a:endParaRPr lang="en-US" sz="2925" dirty="0"/>
          </a:p>
        </p:txBody>
      </p:sp>
      <p:sp>
        <p:nvSpPr>
          <p:cNvPr id="3" name="Text 1"/>
          <p:cNvSpPr/>
          <p:nvPr/>
        </p:nvSpPr>
        <p:spPr>
          <a:xfrm>
            <a:off x="589717" y="2923936"/>
            <a:ext cx="5724019" cy="1190864"/>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Part of a new generation of terminal-based coding agents, along with OpenAI Codex and Gemini CLI. </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It integrates well with popular development environments like VS Code.</a:t>
            </a:r>
            <a:endParaRPr lang="en-US" sz="2000" dirty="0"/>
          </a:p>
        </p:txBody>
      </p:sp>
      <p:sp>
        <p:nvSpPr>
          <p:cNvPr id="4" name="Text 2"/>
          <p:cNvSpPr/>
          <p:nvPr/>
        </p:nvSpPr>
        <p:spPr>
          <a:xfrm>
            <a:off x="595343" y="5043097"/>
            <a:ext cx="5724019"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anose="020B0606030504020204" pitchFamily="34" charset="0"/>
                <a:ea typeface="Open Sans" panose="020B0606030504020204" pitchFamily="34" charset="0"/>
                <a:cs typeface="Open Sans" panose="020B0606030504020204" pitchFamily="34" charset="0"/>
              </a:rPr>
              <a:t>Built on standard Anthropic models, Claude Code appears to have an exceptionally well-designed system prompt that optimizes it for development tasks.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 0" descr="preencoded.png"/>
          <p:cNvPicPr>
            <a:picLocks noChangeAspect="1"/>
          </p:cNvPicPr>
          <p:nvPr/>
        </p:nvPicPr>
        <p:blipFill>
          <a:blip r:embed="rId3"/>
          <a:stretch>
            <a:fillRect/>
          </a:stretch>
        </p:blipFill>
        <p:spPr>
          <a:xfrm>
            <a:off x="6688157" y="2051507"/>
            <a:ext cx="3694926" cy="3694926"/>
          </a:xfrm>
          <a:prstGeom prst="rect">
            <a:avLst/>
          </a:prstGeom>
        </p:spPr>
      </p:pic>
      <p:sp>
        <p:nvSpPr>
          <p:cNvPr id="6" name="Text 3"/>
          <p:cNvSpPr/>
          <p:nvPr/>
        </p:nvSpPr>
        <p:spPr>
          <a:xfrm>
            <a:off x="6688157" y="5913864"/>
            <a:ext cx="3694926" cy="297716"/>
          </a:xfrm>
          <a:prstGeom prst="rect">
            <a:avLst/>
          </a:prstGeom>
          <a:noFill/>
          <a:ln/>
        </p:spPr>
        <p:txBody>
          <a:bodyPr wrap="none" lIns="0" tIns="0" rIns="0" bIns="0" rtlCol="0" anchor="t"/>
          <a:lstStyle/>
          <a:p>
            <a:pPr>
              <a:lnSpc>
                <a:spcPts val="2325"/>
              </a:lnSpc>
            </a:pPr>
            <a:r>
              <a:rPr lang="en-US" sz="1463" i="1" dirty="0">
                <a:solidFill>
                  <a:srgbClr val="2B2E3C"/>
                </a:solidFill>
                <a:latin typeface="Open Sans" pitchFamily="34" charset="0"/>
                <a:ea typeface="Open Sans" pitchFamily="34" charset="-122"/>
                <a:cs typeface="Open Sans" pitchFamily="34" charset="-120"/>
              </a:rPr>
              <a:t>Requires Claude Pro subscription </a:t>
            </a:r>
            <a:endParaRPr lang="en-US" sz="1463"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595343" y="1669136"/>
            <a:ext cx="7272784"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Code’s Capabilities</a:t>
            </a:r>
            <a:endParaRPr lang="en-US" sz="2925" dirty="0"/>
          </a:p>
        </p:txBody>
      </p:sp>
      <p:pic>
        <p:nvPicPr>
          <p:cNvPr id="3" name="Image 0" descr="preencoded.png"/>
          <p:cNvPicPr>
            <a:picLocks noChangeAspect="1"/>
          </p:cNvPicPr>
          <p:nvPr/>
        </p:nvPicPr>
        <p:blipFill>
          <a:blip r:embed="rId3"/>
          <a:stretch>
            <a:fillRect/>
          </a:stretch>
        </p:blipFill>
        <p:spPr>
          <a:xfrm>
            <a:off x="595343" y="2723019"/>
            <a:ext cx="372100" cy="372100"/>
          </a:xfrm>
          <a:prstGeom prst="rect">
            <a:avLst/>
          </a:prstGeom>
        </p:spPr>
      </p:pic>
      <p:sp>
        <p:nvSpPr>
          <p:cNvPr id="4" name="Text 1"/>
          <p:cNvSpPr/>
          <p:nvPr/>
        </p:nvSpPr>
        <p:spPr>
          <a:xfrm>
            <a:off x="595343"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File Operations</a:t>
            </a:r>
            <a:endParaRPr lang="en-US" sz="2000" dirty="0"/>
          </a:p>
        </p:txBody>
      </p:sp>
      <p:sp>
        <p:nvSpPr>
          <p:cNvPr id="5" name="Text 2"/>
          <p:cNvSpPr/>
          <p:nvPr/>
        </p:nvSpPr>
        <p:spPr>
          <a:xfrm>
            <a:off x="595342" y="3761061"/>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edit, copy, move, and delete files</a:t>
            </a:r>
            <a:endParaRPr lang="en-US" sz="2000" dirty="0"/>
          </a:p>
        </p:txBody>
      </p:sp>
      <p:pic>
        <p:nvPicPr>
          <p:cNvPr id="6" name="Image 1" descr="preencoded.png"/>
          <p:cNvPicPr>
            <a:picLocks noChangeAspect="1"/>
          </p:cNvPicPr>
          <p:nvPr/>
        </p:nvPicPr>
        <p:blipFill>
          <a:blip r:embed="rId4"/>
          <a:stretch>
            <a:fillRect/>
          </a:stretch>
        </p:blipFill>
        <p:spPr>
          <a:xfrm>
            <a:off x="5579358" y="2723019"/>
            <a:ext cx="372100" cy="372100"/>
          </a:xfrm>
          <a:prstGeom prst="rect">
            <a:avLst/>
          </a:prstGeom>
        </p:spPr>
      </p:pic>
      <p:sp>
        <p:nvSpPr>
          <p:cNvPr id="7" name="Text 3"/>
          <p:cNvSpPr/>
          <p:nvPr/>
        </p:nvSpPr>
        <p:spPr>
          <a:xfrm>
            <a:off x="5579358" y="3281125"/>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Python Development</a:t>
            </a:r>
            <a:endParaRPr lang="en-US" sz="2000" dirty="0"/>
          </a:p>
        </p:txBody>
      </p:sp>
      <p:sp>
        <p:nvSpPr>
          <p:cNvPr id="8" name="Text 4"/>
          <p:cNvSpPr/>
          <p:nvPr/>
        </p:nvSpPr>
        <p:spPr>
          <a:xfrm>
            <a:off x="5579358" y="3761061"/>
            <a:ext cx="479810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Write, edit, and execute </a:t>
            </a:r>
            <a:r>
              <a:rPr lang="en-US" sz="2000" b="1" dirty="0">
                <a:solidFill>
                  <a:schemeClr val="accent2"/>
                </a:solidFill>
                <a:latin typeface="Open Sans" pitchFamily="34" charset="0"/>
                <a:ea typeface="Open Sans" pitchFamily="34" charset="-122"/>
                <a:cs typeface="Open Sans" pitchFamily="34" charset="-120"/>
              </a:rPr>
              <a:t>Python scripts </a:t>
            </a:r>
            <a:r>
              <a:rPr lang="en-US" sz="2000" dirty="0">
                <a:solidFill>
                  <a:srgbClr val="2B2E3C"/>
                </a:solidFill>
                <a:latin typeface="Open Sans" pitchFamily="34" charset="0"/>
                <a:ea typeface="Open Sans" pitchFamily="34" charset="-122"/>
                <a:cs typeface="Open Sans" pitchFamily="34" charset="-120"/>
              </a:rPr>
              <a:t>and </a:t>
            </a:r>
            <a:r>
              <a:rPr lang="en-US" sz="2000" b="1" dirty="0" err="1">
                <a:solidFill>
                  <a:schemeClr val="accent2"/>
                </a:solidFill>
                <a:latin typeface="Open Sans" pitchFamily="34" charset="0"/>
                <a:ea typeface="Open Sans" pitchFamily="34" charset="-122"/>
                <a:cs typeface="Open Sans" pitchFamily="34" charset="-120"/>
              </a:rPr>
              <a:t>Jupyter</a:t>
            </a:r>
            <a:r>
              <a:rPr lang="en-US" sz="2000" b="1" dirty="0">
                <a:solidFill>
                  <a:schemeClr val="accent2"/>
                </a:solidFill>
                <a:latin typeface="Open Sans" pitchFamily="34" charset="0"/>
                <a:ea typeface="Open Sans" pitchFamily="34" charset="-122"/>
                <a:cs typeface="Open Sans" pitchFamily="34" charset="-120"/>
              </a:rPr>
              <a:t> notebooks</a:t>
            </a:r>
            <a:endParaRPr lang="en-US" sz="2000" dirty="0"/>
          </a:p>
        </p:txBody>
      </p:sp>
      <p:pic>
        <p:nvPicPr>
          <p:cNvPr id="9" name="Image 2" descr="preencoded.png"/>
          <p:cNvPicPr>
            <a:picLocks noChangeAspect="1"/>
          </p:cNvPicPr>
          <p:nvPr/>
        </p:nvPicPr>
        <p:blipFill>
          <a:blip r:embed="rId5"/>
          <a:stretch>
            <a:fillRect/>
          </a:stretch>
        </p:blipFill>
        <p:spPr>
          <a:xfrm>
            <a:off x="595343" y="4496098"/>
            <a:ext cx="372100" cy="372100"/>
          </a:xfrm>
          <a:prstGeom prst="rect">
            <a:avLst/>
          </a:prstGeom>
        </p:spPr>
      </p:pic>
      <p:sp>
        <p:nvSpPr>
          <p:cNvPr id="10" name="Text 5"/>
          <p:cNvSpPr/>
          <p:nvPr/>
        </p:nvSpPr>
        <p:spPr>
          <a:xfrm>
            <a:off x="595343"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Document Creation</a:t>
            </a:r>
            <a:endParaRPr lang="en-US" sz="2000" dirty="0"/>
          </a:p>
        </p:txBody>
      </p:sp>
      <p:sp>
        <p:nvSpPr>
          <p:cNvPr id="11" name="Text 6"/>
          <p:cNvSpPr/>
          <p:nvPr/>
        </p:nvSpPr>
        <p:spPr>
          <a:xfrm>
            <a:off x="595342" y="5524976"/>
            <a:ext cx="4798010"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Generate and edit </a:t>
            </a:r>
            <a:r>
              <a:rPr lang="en-US" sz="2000" b="1" dirty="0">
                <a:solidFill>
                  <a:schemeClr val="accent2"/>
                </a:solidFill>
                <a:latin typeface="Open Sans" pitchFamily="34" charset="0"/>
                <a:ea typeface="Open Sans" pitchFamily="34" charset="-122"/>
                <a:cs typeface="Open Sans" pitchFamily="34" charset="-120"/>
              </a:rPr>
              <a:t>LaTeX</a:t>
            </a:r>
            <a:r>
              <a:rPr lang="en-US" sz="2000" dirty="0">
                <a:solidFill>
                  <a:srgbClr val="2B2E3C"/>
                </a:solidFill>
                <a:latin typeface="Open Sans" pitchFamily="34" charset="0"/>
                <a:ea typeface="Open Sans" pitchFamily="34" charset="-122"/>
                <a:cs typeface="Open Sans" pitchFamily="34" charset="-120"/>
              </a:rPr>
              <a:t> documents.  Generate </a:t>
            </a:r>
            <a:r>
              <a:rPr lang="en-US" sz="2000" b="1" dirty="0">
                <a:solidFill>
                  <a:schemeClr val="accent2"/>
                </a:solidFill>
                <a:latin typeface="Open Sans" pitchFamily="34" charset="0"/>
                <a:ea typeface="Open Sans" pitchFamily="34" charset="-122"/>
                <a:cs typeface="Open Sans" pitchFamily="34" charset="-120"/>
              </a:rPr>
              <a:t>Word</a:t>
            </a:r>
            <a:r>
              <a:rPr lang="en-US" sz="2000" dirty="0">
                <a:solidFill>
                  <a:srgbClr val="2B2E3C"/>
                </a:solidFill>
                <a:latin typeface="Open Sans" pitchFamily="34" charset="0"/>
                <a:ea typeface="Open Sans" pitchFamily="34" charset="-122"/>
                <a:cs typeface="Open Sans" pitchFamily="34" charset="-120"/>
              </a:rPr>
              <a:t> docs and </a:t>
            </a:r>
            <a:r>
              <a:rPr lang="en-US" sz="2000" b="1" dirty="0">
                <a:solidFill>
                  <a:schemeClr val="accent2"/>
                </a:solidFill>
                <a:latin typeface="Open Sans" pitchFamily="34" charset="0"/>
                <a:ea typeface="Open Sans" pitchFamily="34" charset="-122"/>
                <a:cs typeface="Open Sans" pitchFamily="34" charset="-120"/>
              </a:rPr>
              <a:t>PowerPoint</a:t>
            </a:r>
            <a:r>
              <a:rPr lang="en-US" sz="2000" dirty="0">
                <a:solidFill>
                  <a:srgbClr val="2B2E3C"/>
                </a:solidFill>
                <a:latin typeface="Open Sans" pitchFamily="34" charset="0"/>
                <a:ea typeface="Open Sans" pitchFamily="34" charset="-122"/>
                <a:cs typeface="Open Sans" pitchFamily="34" charset="-120"/>
              </a:rPr>
              <a:t> presentations</a:t>
            </a:r>
            <a:endParaRPr lang="en-US" sz="2000" dirty="0"/>
          </a:p>
        </p:txBody>
      </p:sp>
      <p:pic>
        <p:nvPicPr>
          <p:cNvPr id="12" name="Image 3" descr="preencoded.png"/>
          <p:cNvPicPr>
            <a:picLocks noChangeAspect="1"/>
          </p:cNvPicPr>
          <p:nvPr/>
        </p:nvPicPr>
        <p:blipFill>
          <a:blip r:embed="rId6"/>
          <a:stretch>
            <a:fillRect/>
          </a:stretch>
        </p:blipFill>
        <p:spPr>
          <a:xfrm>
            <a:off x="5579358" y="4496098"/>
            <a:ext cx="372100" cy="372100"/>
          </a:xfrm>
          <a:prstGeom prst="rect">
            <a:avLst/>
          </a:prstGeom>
        </p:spPr>
      </p:pic>
      <p:sp>
        <p:nvSpPr>
          <p:cNvPr id="13" name="Text 7"/>
          <p:cNvSpPr/>
          <p:nvPr/>
        </p:nvSpPr>
        <p:spPr>
          <a:xfrm>
            <a:off x="5579358" y="5054203"/>
            <a:ext cx="1860679"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Deployment</a:t>
            </a:r>
            <a:endParaRPr lang="en-US" sz="2000" dirty="0"/>
          </a:p>
        </p:txBody>
      </p:sp>
      <p:sp>
        <p:nvSpPr>
          <p:cNvPr id="14" name="Text 8"/>
          <p:cNvSpPr/>
          <p:nvPr/>
        </p:nvSpPr>
        <p:spPr>
          <a:xfrm>
            <a:off x="5579358" y="5524976"/>
            <a:ext cx="4798100"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Create </a:t>
            </a:r>
            <a:r>
              <a:rPr lang="en-US" sz="2000" b="1" dirty="0">
                <a:solidFill>
                  <a:schemeClr val="accent2"/>
                </a:solidFill>
                <a:latin typeface="Open Sans" pitchFamily="34" charset="0"/>
                <a:ea typeface="Open Sans" pitchFamily="34" charset="-122"/>
                <a:cs typeface="Open Sans" pitchFamily="34" charset="-120"/>
              </a:rPr>
              <a:t>GitHub</a:t>
            </a:r>
            <a:r>
              <a:rPr lang="en-US" sz="2000" dirty="0">
                <a:solidFill>
                  <a:srgbClr val="2B2E3C"/>
                </a:solidFill>
                <a:latin typeface="Open Sans" pitchFamily="34" charset="0"/>
                <a:ea typeface="Open Sans" pitchFamily="34" charset="-122"/>
                <a:cs typeface="Open Sans" pitchFamily="34" charset="-120"/>
              </a:rPr>
              <a:t> repositories and </a:t>
            </a:r>
            <a:r>
              <a:rPr lang="en-US" sz="2000" b="1" dirty="0">
                <a:solidFill>
                  <a:schemeClr val="accent2"/>
                </a:solidFill>
                <a:latin typeface="Open Sans" pitchFamily="34" charset="0"/>
                <a:ea typeface="Open Sans" pitchFamily="34" charset="-122"/>
                <a:cs typeface="Open Sans" pitchFamily="34" charset="-120"/>
              </a:rPr>
              <a:t>deploy apps </a:t>
            </a:r>
            <a:r>
              <a:rPr lang="en-US" sz="2000" dirty="0">
                <a:solidFill>
                  <a:srgbClr val="2B2E3C"/>
                </a:solidFill>
                <a:latin typeface="Open Sans" pitchFamily="34" charset="0"/>
                <a:ea typeface="Open Sans" pitchFamily="34" charset="-122"/>
                <a:cs typeface="Open Sans" pitchFamily="34" charset="-120"/>
              </a:rPr>
              <a:t>on hosting platforms like Hugging Face Spaces, Streamlit Community Cloud, Koyeb, and Render</a:t>
            </a:r>
            <a:endParaRPr lang="en-US"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58000" y="1028700"/>
            <a:ext cx="4114800" cy="6172200"/>
          </a:xfrm>
          <a:prstGeom prst="rect">
            <a:avLst/>
          </a:prstGeom>
        </p:spPr>
      </p:pic>
      <p:pic>
        <p:nvPicPr>
          <p:cNvPr id="3" name="Image 1" descr="preencoded.png"/>
          <p:cNvPicPr>
            <a:picLocks noChangeAspect="1"/>
          </p:cNvPicPr>
          <p:nvPr/>
        </p:nvPicPr>
        <p:blipFill>
          <a:blip r:embed="rId4"/>
          <a:stretch>
            <a:fillRect/>
          </a:stretch>
        </p:blipFill>
        <p:spPr>
          <a:xfrm>
            <a:off x="7044005" y="2243405"/>
            <a:ext cx="3742790" cy="3742790"/>
          </a:xfrm>
          <a:prstGeom prst="rect">
            <a:avLst/>
          </a:prstGeom>
        </p:spPr>
      </p:pic>
      <p:sp>
        <p:nvSpPr>
          <p:cNvPr id="4" name="Text 0"/>
          <p:cNvSpPr/>
          <p:nvPr/>
        </p:nvSpPr>
        <p:spPr>
          <a:xfrm>
            <a:off x="580520" y="1943882"/>
            <a:ext cx="512349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Claude Code in VS Code Demo</a:t>
            </a:r>
            <a:endParaRPr lang="en-US" sz="2925" dirty="0"/>
          </a:p>
        </p:txBody>
      </p:sp>
      <p:sp>
        <p:nvSpPr>
          <p:cNvPr id="5" name="Shape 1"/>
          <p:cNvSpPr/>
          <p:nvPr/>
        </p:nvSpPr>
        <p:spPr>
          <a:xfrm>
            <a:off x="580520" y="2915647"/>
            <a:ext cx="5667316" cy="1414016"/>
          </a:xfrm>
          <a:prstGeom prst="roundRect">
            <a:avLst>
              <a:gd name="adj" fmla="val 4421"/>
            </a:avLst>
          </a:prstGeom>
          <a:solidFill>
            <a:srgbClr val="F2EBE3"/>
          </a:solidFill>
          <a:ln/>
        </p:spPr>
        <p:txBody>
          <a:bodyPr/>
          <a:lstStyle/>
          <a:p>
            <a:endParaRPr lang="en-US" sz="1350"/>
          </a:p>
        </p:txBody>
      </p:sp>
      <p:sp>
        <p:nvSpPr>
          <p:cNvPr id="6" name="Shape 2"/>
          <p:cNvSpPr/>
          <p:nvPr/>
        </p:nvSpPr>
        <p:spPr>
          <a:xfrm>
            <a:off x="580520" y="4172512"/>
            <a:ext cx="5682139" cy="3028388"/>
          </a:xfrm>
          <a:prstGeom prst="roundRect">
            <a:avLst>
              <a:gd name="adj" fmla="val 1579"/>
            </a:avLst>
          </a:prstGeom>
          <a:solidFill>
            <a:srgbClr val="F2EBE3"/>
          </a:solidFill>
          <a:ln/>
        </p:spPr>
        <p:txBody>
          <a:bodyPr/>
          <a:lstStyle/>
          <a:p>
            <a:endParaRPr lang="en-US" sz="1350"/>
          </a:p>
        </p:txBody>
      </p:sp>
      <p:sp>
        <p:nvSpPr>
          <p:cNvPr id="7" name="Text 3"/>
          <p:cNvSpPr/>
          <p:nvPr/>
        </p:nvSpPr>
        <p:spPr>
          <a:xfrm>
            <a:off x="736700" y="3298448"/>
            <a:ext cx="5384602" cy="1895066"/>
          </a:xfrm>
          <a:prstGeom prst="rect">
            <a:avLst/>
          </a:prstGeom>
          <a:noFill/>
          <a:ln/>
        </p:spPr>
        <p:txBody>
          <a:bodyPr wrap="square" lIns="0" tIns="0" rIns="0" bIns="0" rtlCol="0" anchor="t"/>
          <a:lstStyle/>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Create a Jupyter notebook for mean-variance optimization.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Prompt the user for the number of assets, their means, standard deviations, and correlations and the risk-free rate.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Only ask for the minimum number of correlations required to compute the correlation matrix. </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Assume short sales are allowed.</a:t>
            </a:r>
          </a:p>
          <a:p>
            <a:pPr>
              <a:lnSpc>
                <a:spcPts val="1875"/>
              </a:lnSpc>
            </a:pPr>
            <a:endPar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endParaRPr>
          </a:p>
          <a:p>
            <a:pPr>
              <a:lnSpc>
                <a:spcPts val="1875"/>
              </a:lnSpc>
            </a:pPr>
            <a:r>
              <a:rPr lang="en-US" sz="2000" dirty="0">
                <a:solidFill>
                  <a:srgbClr val="2B2E3C"/>
                </a:solidFill>
                <a:highlight>
                  <a:srgbClr val="F2EBE3"/>
                </a:highlight>
                <a:latin typeface="Open Sans" panose="020B0606030504020204" pitchFamily="34" charset="0"/>
                <a:ea typeface="Open Sans" panose="020B0606030504020204" pitchFamily="34" charset="0"/>
                <a:cs typeface="Open Sans" panose="020B0606030504020204" pitchFamily="34" charset="0"/>
              </a:rPr>
              <a:t>Compute and display the tangency portfolio.</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4"/>
          <p:cNvSpPr/>
          <p:nvPr/>
        </p:nvSpPr>
        <p:spPr>
          <a:xfrm>
            <a:off x="595343" y="5100816"/>
            <a:ext cx="5667316" cy="297716"/>
          </a:xfrm>
          <a:prstGeom prst="rect">
            <a:avLst/>
          </a:prstGeom>
          <a:noFill/>
          <a:ln/>
        </p:spPr>
        <p:txBody>
          <a:bodyPr wrap="none" lIns="0" tIns="0" rIns="0" bIns="0" rtlCol="0" anchor="t"/>
          <a:lstStyle/>
          <a:p>
            <a:pPr>
              <a:lnSpc>
                <a:spcPts val="2325"/>
              </a:lnSpc>
            </a:pPr>
            <a:endParaRPr lang="en-US" sz="1463"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661157" y="1155399"/>
            <a:ext cx="5356830" cy="465059"/>
          </a:xfrm>
          <a:prstGeom prst="rect">
            <a:avLst/>
          </a:prstGeom>
          <a:noFill/>
          <a:ln/>
        </p:spPr>
        <p:txBody>
          <a:bodyPr wrap="none" lIns="0" tIns="0" rIns="0" bIns="0" rtlCol="0" anchor="t"/>
          <a:lstStyle/>
          <a:p>
            <a:pPr>
              <a:lnSpc>
                <a:spcPts val="3638"/>
              </a:lnSpc>
            </a:pPr>
            <a:r>
              <a:rPr lang="en-US" sz="3600" dirty="0">
                <a:solidFill>
                  <a:srgbClr val="2C3F42"/>
                </a:solidFill>
                <a:latin typeface="Bitter Medium" pitchFamily="34" charset="0"/>
                <a:ea typeface="Bitter Medium" pitchFamily="34" charset="-122"/>
                <a:cs typeface="Bitter Medium" pitchFamily="34" charset="-120"/>
              </a:rPr>
              <a:t>MCP Servers</a:t>
            </a:r>
            <a:endParaRPr lang="en-US" sz="3600" dirty="0"/>
          </a:p>
        </p:txBody>
      </p:sp>
      <p:sp>
        <p:nvSpPr>
          <p:cNvPr id="4" name="Text 1"/>
          <p:cNvSpPr/>
          <p:nvPr/>
        </p:nvSpPr>
        <p:spPr>
          <a:xfrm>
            <a:off x="4661157" y="1836189"/>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Anthropic's Model Context Protocol (MCP) enables adding custom tools to chatbots.  I've added an MCP server for the Rice database to my Claude Code setup.</a:t>
            </a:r>
            <a:endParaRPr lang="en-US" sz="2000" dirty="0"/>
          </a:p>
        </p:txBody>
      </p:sp>
      <p:sp>
        <p:nvSpPr>
          <p:cNvPr id="5" name="Shape 2"/>
          <p:cNvSpPr/>
          <p:nvPr/>
        </p:nvSpPr>
        <p:spPr>
          <a:xfrm>
            <a:off x="4661157" y="3254830"/>
            <a:ext cx="5667316" cy="3641270"/>
          </a:xfrm>
          <a:prstGeom prst="roundRect">
            <a:avLst>
              <a:gd name="adj" fmla="val 2523"/>
            </a:avLst>
          </a:prstGeom>
          <a:solidFill>
            <a:srgbClr val="FAD3B8"/>
          </a:solidFill>
          <a:ln/>
        </p:spPr>
        <p:txBody>
          <a:bodyPr/>
          <a:lstStyle/>
          <a:p>
            <a:endParaRPr lang="en-US" sz="1350"/>
          </a:p>
        </p:txBody>
      </p:sp>
      <p:sp>
        <p:nvSpPr>
          <p:cNvPr id="7" name="Text 3"/>
          <p:cNvSpPr/>
          <p:nvPr/>
        </p:nvSpPr>
        <p:spPr>
          <a:xfrm>
            <a:off x="4931229" y="3352800"/>
            <a:ext cx="5210376" cy="2928257"/>
          </a:xfrm>
          <a:prstGeom prst="rect">
            <a:avLst/>
          </a:prstGeom>
          <a:noFill/>
          <a:ln/>
        </p:spPr>
        <p:txBody>
          <a:bodyPr wrap="square" lIns="0" tIns="0" rIns="0" bIns="0" rtlCol="0" anchor="t"/>
          <a:lstStyle/>
          <a:p>
            <a:pPr>
              <a:lnSpc>
                <a:spcPts val="2325"/>
              </a:lnSpc>
            </a:pPr>
            <a:r>
              <a:rPr lang="en-US" sz="2000" b="1" dirty="0">
                <a:solidFill>
                  <a:srgbClr val="000000"/>
                </a:solidFill>
                <a:latin typeface="Open Sans" pitchFamily="34" charset="0"/>
                <a:ea typeface="Open Sans" pitchFamily="34" charset="-122"/>
                <a:cs typeface="Open Sans" pitchFamily="34" charset="-120"/>
              </a:rPr>
              <a:t>Demo Query:</a:t>
            </a:r>
            <a:r>
              <a:rPr lang="en-US" sz="2000" dirty="0">
                <a:solidFill>
                  <a:srgbClr val="000000"/>
                </a:solidFill>
                <a:latin typeface="Open Sans" pitchFamily="34" charset="0"/>
                <a:ea typeface="Open Sans" pitchFamily="34" charset="-122"/>
                <a:cs typeface="Open Sans" pitchFamily="34" charset="-120"/>
              </a:rPr>
              <a:t> Get TSLA's ROE by quarter on a trailing 4-quarters basis for Q1 2020 through Q3 2025 </a:t>
            </a:r>
            <a:r>
              <a:rPr lang="en-US" sz="2000" b="1" dirty="0">
                <a:solidFill>
                  <a:srgbClr val="1F7135"/>
                </a:solidFill>
                <a:latin typeface="Open Sans" pitchFamily="34" charset="0"/>
                <a:ea typeface="Open Sans" pitchFamily="34" charset="-122"/>
                <a:cs typeface="Open Sans" pitchFamily="34" charset="-120"/>
              </a:rPr>
              <a:t>from the Rice stock database.</a:t>
            </a:r>
            <a:r>
              <a:rPr lang="en-US" sz="2000" dirty="0">
                <a:solidFill>
                  <a:srgbClr val="000000"/>
                </a:solidFill>
                <a:latin typeface="Open Sans" pitchFamily="34" charset="0"/>
                <a:ea typeface="Open Sans" pitchFamily="34" charset="-122"/>
                <a:cs typeface="Open Sans" pitchFamily="34" charset="-120"/>
              </a:rPr>
              <a:t>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Get TSLA's adjusted closing price starting Jan 1, 2020. Filter to keep only end-of-quarter prices. </a:t>
            </a:r>
          </a:p>
          <a:p>
            <a:pPr>
              <a:lnSpc>
                <a:spcPts val="2325"/>
              </a:lnSpc>
            </a:pPr>
            <a:endParaRPr lang="en-US" sz="2000" dirty="0">
              <a:solidFill>
                <a:srgbClr val="000000"/>
              </a:solidFill>
              <a:latin typeface="Open Sans" pitchFamily="34" charset="0"/>
              <a:ea typeface="Open Sans" pitchFamily="34" charset="-122"/>
              <a:cs typeface="Open Sans" pitchFamily="34" charset="-120"/>
            </a:endParaRPr>
          </a:p>
          <a:p>
            <a:pPr>
              <a:lnSpc>
                <a:spcPts val="2325"/>
              </a:lnSpc>
            </a:pPr>
            <a:r>
              <a:rPr lang="en-US" sz="2000" dirty="0">
                <a:solidFill>
                  <a:srgbClr val="000000"/>
                </a:solidFill>
                <a:latin typeface="Open Sans" pitchFamily="34" charset="0"/>
                <a:ea typeface="Open Sans" pitchFamily="34" charset="-122"/>
                <a:cs typeface="Open Sans" pitchFamily="34" charset="-120"/>
              </a:rPr>
              <a:t>Plot the ROE and filtered price series in the same figure, with ROE on the left y-axis and price on the right y-axis.</a:t>
            </a:r>
            <a:endParaRPr lang="en-US" sz="2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4112" y="1440452"/>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744112" y="2169606"/>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the Current Best AI Tool</a:t>
            </a:r>
            <a:endParaRPr lang="en-US" sz="2325" dirty="0"/>
          </a:p>
        </p:txBody>
      </p:sp>
      <p:sp>
        <p:nvSpPr>
          <p:cNvPr id="4" name="Shape 2"/>
          <p:cNvSpPr/>
          <p:nvPr/>
        </p:nvSpPr>
        <p:spPr>
          <a:xfrm>
            <a:off x="595342" y="4071343"/>
            <a:ext cx="9782116" cy="1269283"/>
          </a:xfrm>
          <a:prstGeom prst="roundRect">
            <a:avLst>
              <a:gd name="adj" fmla="val 5564"/>
            </a:avLst>
          </a:prstGeom>
          <a:solidFill>
            <a:srgbClr val="FAD3B8"/>
          </a:solidFill>
          <a:ln/>
        </p:spPr>
        <p:txBody>
          <a:bodyPr/>
          <a:lstStyle/>
          <a:p>
            <a:endParaRPr lang="en-US" sz="1350"/>
          </a:p>
        </p:txBody>
      </p:sp>
      <p:sp>
        <p:nvSpPr>
          <p:cNvPr id="6" name="Text 3"/>
          <p:cNvSpPr/>
          <p:nvPr/>
        </p:nvSpPr>
        <p:spPr>
          <a:xfrm>
            <a:off x="1258443" y="4758992"/>
            <a:ext cx="8837212"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258443" y="4335439"/>
            <a:ext cx="9103281" cy="297716"/>
          </a:xfrm>
          <a:prstGeom prst="rect">
            <a:avLst/>
          </a:prstGeom>
          <a:noFill/>
          <a:ln/>
        </p:spPr>
        <p:txBody>
          <a:bodyPr wrap="none" lIns="0" tIns="0" rIns="0" bIns="0" rtlCol="0" anchor="t"/>
          <a:lstStyle/>
          <a:p>
            <a:r>
              <a:rPr lang="en-US" sz="2000" dirty="0">
                <a:latin typeface="Open Sans" panose="020B0606030504020204" pitchFamily="34" charset="0"/>
                <a:ea typeface="Open Sans" panose="020B0606030504020204" pitchFamily="34" charset="0"/>
                <a:cs typeface="Open Sans" panose="020B0606030504020204" pitchFamily="34" charset="0"/>
              </a:rPr>
              <a:t>○ First term as a tools course (or in Data Analysis, for example)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8700"/>
            <a:ext cx="4114800" cy="6172200"/>
          </a:xfrm>
          <a:prstGeom prst="rect">
            <a:avLst/>
          </a:prstGeom>
        </p:spPr>
      </p:pic>
      <p:sp>
        <p:nvSpPr>
          <p:cNvPr id="3" name="Text 0"/>
          <p:cNvSpPr/>
          <p:nvPr/>
        </p:nvSpPr>
        <p:spPr>
          <a:xfrm>
            <a:off x="4710143" y="1910448"/>
            <a:ext cx="566731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Now We're All Learning Together</a:t>
            </a:r>
            <a:endParaRPr lang="en-US" sz="2925" dirty="0"/>
          </a:p>
        </p:txBody>
      </p:sp>
      <p:sp>
        <p:nvSpPr>
          <p:cNvPr id="4" name="Text 1"/>
          <p:cNvSpPr/>
          <p:nvPr/>
        </p:nvSpPr>
        <p:spPr>
          <a:xfrm>
            <a:off x="4710143" y="3798332"/>
            <a:ext cx="5667316" cy="893147"/>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AI has created an unprecedented situation:</a:t>
            </a:r>
          </a:p>
          <a:p>
            <a:pPr>
              <a:lnSpc>
                <a:spcPts val="2325"/>
              </a:lnSpc>
            </a:pPr>
            <a:endParaRPr lang="en-US" sz="2000" dirty="0">
              <a:solidFill>
                <a:srgbClr val="2B2E3C"/>
              </a:solidFill>
              <a:latin typeface="Open Sans" pitchFamily="34" charset="0"/>
              <a:ea typeface="Open Sans" pitchFamily="34" charset="-122"/>
              <a:cs typeface="Open Sans" pitchFamily="34" charset="-120"/>
            </a:endParaRPr>
          </a:p>
          <a:p>
            <a:pPr>
              <a:lnSpc>
                <a:spcPts val="2325"/>
              </a:lnSpc>
            </a:pPr>
            <a:r>
              <a:rPr lang="en-US" sz="2000" dirty="0">
                <a:solidFill>
                  <a:srgbClr val="2B2E3C"/>
                </a:solidFill>
                <a:latin typeface="Open Sans" pitchFamily="34" charset="0"/>
                <a:ea typeface="Open Sans" pitchFamily="34" charset="-122"/>
                <a:cs typeface="Open Sans" pitchFamily="34" charset="-120"/>
              </a:rPr>
              <a:t>Faculty, students, and industry professionals are all navigating the technological shift simultaneously.</a:t>
            </a:r>
            <a:endParaRPr 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4634" y="1238138"/>
            <a:ext cx="7289126"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When Should Students Learn Claude Code</a:t>
            </a:r>
            <a:endParaRPr lang="en-US" sz="2925" dirty="0"/>
          </a:p>
        </p:txBody>
      </p:sp>
      <p:sp>
        <p:nvSpPr>
          <p:cNvPr id="3" name="Text 1"/>
          <p:cNvSpPr/>
          <p:nvPr/>
        </p:nvSpPr>
        <p:spPr>
          <a:xfrm>
            <a:off x="644634" y="1902494"/>
            <a:ext cx="3693854" cy="372100"/>
          </a:xfrm>
          <a:prstGeom prst="rect">
            <a:avLst/>
          </a:prstGeom>
          <a:noFill/>
          <a:ln/>
        </p:spPr>
        <p:txBody>
          <a:bodyPr wrap="none" lIns="0" tIns="0" rIns="0" bIns="0" rtlCol="0" anchor="t"/>
          <a:lstStyle/>
          <a:p>
            <a:pPr>
              <a:lnSpc>
                <a:spcPts val="2925"/>
              </a:lnSpc>
            </a:pPr>
            <a:r>
              <a:rPr lang="en-US" sz="2325" dirty="0">
                <a:solidFill>
                  <a:srgbClr val="2C3F42"/>
                </a:solidFill>
                <a:latin typeface="Bitter Medium" pitchFamily="34" charset="0"/>
                <a:ea typeface="Bitter Medium" pitchFamily="34" charset="-122"/>
                <a:cs typeface="Bitter Medium" pitchFamily="34" charset="-120"/>
              </a:rPr>
              <a:t>Or the Current Best AI Tool</a:t>
            </a:r>
            <a:endParaRPr lang="en-US" sz="2325" dirty="0"/>
          </a:p>
        </p:txBody>
      </p:sp>
      <p:sp>
        <p:nvSpPr>
          <p:cNvPr id="4" name="Shape 2"/>
          <p:cNvSpPr/>
          <p:nvPr/>
        </p:nvSpPr>
        <p:spPr>
          <a:xfrm>
            <a:off x="595343" y="3683229"/>
            <a:ext cx="9782116" cy="1123622"/>
          </a:xfrm>
          <a:prstGeom prst="roundRect">
            <a:avLst>
              <a:gd name="adj" fmla="val 5564"/>
            </a:avLst>
          </a:prstGeom>
          <a:solidFill>
            <a:srgbClr val="FAD3B8"/>
          </a:solidFill>
          <a:ln/>
        </p:spPr>
        <p:txBody>
          <a:bodyPr/>
          <a:lstStyle/>
          <a:p>
            <a:endParaRPr lang="en-US" sz="1350"/>
          </a:p>
        </p:txBody>
      </p:sp>
      <p:sp>
        <p:nvSpPr>
          <p:cNvPr id="6" name="Text 3"/>
          <p:cNvSpPr/>
          <p:nvPr/>
        </p:nvSpPr>
        <p:spPr>
          <a:xfrm>
            <a:off x="1125406" y="4360277"/>
            <a:ext cx="9103281" cy="297716"/>
          </a:xfrm>
          <a:prstGeom prst="rect">
            <a:avLst/>
          </a:prstGeom>
          <a:noFill/>
          <a:ln/>
        </p:spPr>
        <p:txBody>
          <a:bodyPr wrap="none" lIns="0" tIns="0" rIns="0" bIns="0" rtlCol="0" anchor="t"/>
          <a:lstStyle/>
          <a:p>
            <a:pPr>
              <a:lnSpc>
                <a:spcPts val="2325"/>
              </a:lnSpc>
            </a:pPr>
            <a:r>
              <a:rPr lang="en-US" sz="2000" dirty="0">
                <a:solidFill>
                  <a:srgbClr val="000000"/>
                </a:solidFill>
                <a:latin typeface="Open Sans" pitchFamily="34" charset="0"/>
                <a:ea typeface="Open Sans" pitchFamily="34" charset="-122"/>
                <a:cs typeface="Open Sans" pitchFamily="34" charset="-120"/>
              </a:rPr>
              <a:t>○ Last term as an advanced elective</a:t>
            </a:r>
            <a:endParaRPr lang="en-US" sz="2000" dirty="0"/>
          </a:p>
        </p:txBody>
      </p:sp>
      <p:sp>
        <p:nvSpPr>
          <p:cNvPr id="7" name="Text 4"/>
          <p:cNvSpPr/>
          <p:nvPr/>
        </p:nvSpPr>
        <p:spPr>
          <a:xfrm>
            <a:off x="1125407" y="3947324"/>
            <a:ext cx="9103281" cy="297716"/>
          </a:xfrm>
          <a:prstGeom prst="rect">
            <a:avLst/>
          </a:prstGeom>
          <a:noFill/>
          <a:ln/>
        </p:spPr>
        <p:txBody>
          <a:bodyPr wrap="none" lIns="0" tIns="0" rIns="0" bIns="0" rtlCol="0" anchor="t"/>
          <a:lstStyle/>
          <a:p>
            <a:pPr>
              <a:lnSpc>
                <a:spcPts val="2325"/>
              </a:lnSpc>
            </a:pPr>
            <a:r>
              <a:rPr lang="en-US" sz="2000" dirty="0">
                <a:solidFill>
                  <a:srgbClr val="FF0000"/>
                </a:solidFill>
                <a:latin typeface="Open Sans" pitchFamily="34" charset="0"/>
                <a:ea typeface="Open Sans" pitchFamily="34" charset="-122"/>
                <a:cs typeface="Open Sans" pitchFamily="34" charset="-120"/>
              </a:rPr>
              <a:t>●</a:t>
            </a:r>
            <a:r>
              <a:rPr lang="en-US" sz="2000" dirty="0">
                <a:solidFill>
                  <a:srgbClr val="000000"/>
                </a:solidFill>
                <a:latin typeface="Open Sans" pitchFamily="34" charset="0"/>
                <a:ea typeface="Open Sans" pitchFamily="34" charset="-122"/>
                <a:cs typeface="Open Sans" pitchFamily="34" charset="-120"/>
              </a:rPr>
              <a:t> First term as a tools course (or in Data Analysis, for example)</a:t>
            </a:r>
            <a:endParaRPr lang="en-US" sz="2000" dirty="0"/>
          </a:p>
        </p:txBody>
      </p:sp>
      <p:sp>
        <p:nvSpPr>
          <p:cNvPr id="8" name="Shape 5"/>
          <p:cNvSpPr/>
          <p:nvPr/>
        </p:nvSpPr>
        <p:spPr>
          <a:xfrm>
            <a:off x="595343" y="4974283"/>
            <a:ext cx="9782116" cy="691961"/>
          </a:xfrm>
          <a:prstGeom prst="roundRect">
            <a:avLst>
              <a:gd name="adj" fmla="val 9035"/>
            </a:avLst>
          </a:prstGeom>
          <a:solidFill>
            <a:srgbClr val="FAD3B8"/>
          </a:solidFill>
          <a:ln/>
        </p:spPr>
        <p:txBody>
          <a:bodyPr/>
          <a:lstStyle/>
          <a:p>
            <a:endParaRPr lang="en-US" sz="1350"/>
          </a:p>
        </p:txBody>
      </p:sp>
      <p:sp>
        <p:nvSpPr>
          <p:cNvPr id="10" name="Text 6"/>
          <p:cNvSpPr/>
          <p:nvPr/>
        </p:nvSpPr>
        <p:spPr>
          <a:xfrm>
            <a:off x="1125409" y="5160199"/>
            <a:ext cx="9103281" cy="297716"/>
          </a:xfrm>
          <a:prstGeom prst="rect">
            <a:avLst/>
          </a:prstGeom>
          <a:noFill/>
          <a:ln/>
        </p:spPr>
        <p:txBody>
          <a:bodyPr wrap="none" lIns="0" tIns="0" rIns="0" bIns="0" rtlCol="0" anchor="t"/>
          <a:lstStyle/>
          <a:p>
            <a:pPr>
              <a:lnSpc>
                <a:spcPts val="2325"/>
              </a:lnSpc>
            </a:pPr>
            <a:r>
              <a:rPr lang="en-US" sz="2000" i="1" dirty="0">
                <a:solidFill>
                  <a:srgbClr val="000000"/>
                </a:solidFill>
                <a:latin typeface="Open Sans" pitchFamily="34" charset="0"/>
                <a:ea typeface="Open Sans" pitchFamily="34" charset="-122"/>
                <a:cs typeface="Open Sans" pitchFamily="34" charset="-120"/>
              </a:rPr>
              <a:t>HBS licensed Julius.ai and is introducing it in Data Analysis.</a:t>
            </a:r>
            <a:endParaRPr lang="en-US" sz="2000" i="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5343" y="2080767"/>
            <a:ext cx="5434396" cy="930116"/>
          </a:xfrm>
          <a:prstGeom prst="rect">
            <a:avLst/>
          </a:prstGeom>
          <a:noFill/>
          <a:ln/>
        </p:spPr>
        <p:txBody>
          <a:bodyPr wrap="squar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Domain Knowledge will be More Important than Ever</a:t>
            </a:r>
            <a:endParaRPr lang="en-US" sz="2925" dirty="0"/>
          </a:p>
        </p:txBody>
      </p:sp>
      <p:sp>
        <p:nvSpPr>
          <p:cNvPr id="4" name="Text 1"/>
          <p:cNvSpPr/>
          <p:nvPr/>
        </p:nvSpPr>
        <p:spPr>
          <a:xfrm>
            <a:off x="595343" y="3932456"/>
            <a:ext cx="5667316" cy="476309"/>
          </a:xfrm>
          <a:prstGeom prst="rect">
            <a:avLst/>
          </a:prstGeom>
          <a:noFill/>
          <a:ln/>
        </p:spPr>
        <p:txBody>
          <a:bodyPr wrap="square" lIns="0" tIns="0" rIns="0" bIns="0" rtlCol="0" anchor="t"/>
          <a:lstStyle/>
          <a:p>
            <a:pPr>
              <a:lnSpc>
                <a:spcPts val="1875"/>
              </a:lnSpc>
            </a:pPr>
            <a:r>
              <a:rPr lang="en-US" sz="2000" dirty="0">
                <a:solidFill>
                  <a:srgbClr val="2B2E3C"/>
                </a:solidFill>
                <a:latin typeface="Open Sans" pitchFamily="34" charset="0"/>
                <a:ea typeface="Open Sans" pitchFamily="34" charset="-122"/>
                <a:cs typeface="Open Sans" pitchFamily="34" charset="-120"/>
              </a:rPr>
              <a:t>AI will level the playing field for tool skills (assuming students can use AI).  </a:t>
            </a: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endParaRPr lang="en-US" sz="2000" dirty="0">
              <a:solidFill>
                <a:srgbClr val="2B2E3C"/>
              </a:solidFill>
              <a:latin typeface="Open Sans" pitchFamily="34" charset="0"/>
              <a:ea typeface="Open Sans" pitchFamily="34" charset="-122"/>
              <a:cs typeface="Open Sans" pitchFamily="34" charset="-120"/>
            </a:endParaRPr>
          </a:p>
          <a:p>
            <a:pPr>
              <a:lnSpc>
                <a:spcPts val="1875"/>
              </a:lnSpc>
            </a:pPr>
            <a:r>
              <a:rPr lang="en-US" sz="2000" dirty="0">
                <a:solidFill>
                  <a:srgbClr val="2B2E3C"/>
                </a:solidFill>
                <a:latin typeface="Open Sans" pitchFamily="34" charset="0"/>
                <a:ea typeface="Open Sans" pitchFamily="34" charset="-122"/>
                <a:cs typeface="Open Sans" pitchFamily="34" charset="-120"/>
              </a:rPr>
              <a:t>That will make domain knowledge more important than ever as a differentiator.</a:t>
            </a:r>
            <a:endParaRPr lang="en-US" sz="2000" dirty="0"/>
          </a:p>
        </p:txBody>
      </p:sp>
      <p:pic>
        <p:nvPicPr>
          <p:cNvPr id="3074" name="Picture 2">
            <a:extLst>
              <a:ext uri="{FF2B5EF4-FFF2-40B4-BE49-F238E27FC236}">
                <a16:creationId xmlns:a16="http://schemas.microsoft.com/office/drawing/2014/main" id="{D8E8D9AA-B398-1A8C-92C4-0E3C52456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607" y="2080767"/>
            <a:ext cx="4514850" cy="3638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5342" y="2204358"/>
            <a:ext cx="4154072" cy="4154072"/>
          </a:xfrm>
          <a:prstGeom prst="rect">
            <a:avLst/>
          </a:prstGeom>
        </p:spPr>
      </p:pic>
      <p:sp>
        <p:nvSpPr>
          <p:cNvPr id="3" name="Text 0"/>
          <p:cNvSpPr/>
          <p:nvPr/>
        </p:nvSpPr>
        <p:spPr>
          <a:xfrm>
            <a:off x="5289409" y="2470412"/>
            <a:ext cx="5088050" cy="930116"/>
          </a:xfrm>
          <a:prstGeom prst="rect">
            <a:avLst/>
          </a:prstGeom>
          <a:noFill/>
          <a:ln/>
        </p:spPr>
        <p:txBody>
          <a:bodyPr wrap="square" lIns="0" tIns="0" rIns="0" bIns="0" rtlCol="0" anchor="t"/>
          <a:lstStyle/>
          <a:p>
            <a:pPr>
              <a:lnSpc>
                <a:spcPts val="3638"/>
              </a:lnSpc>
            </a:pPr>
            <a:r>
              <a:rPr lang="en-US" sz="3200" dirty="0">
                <a:solidFill>
                  <a:srgbClr val="2C3F42"/>
                </a:solidFill>
                <a:latin typeface="Bitter Medium" pitchFamily="34" charset="0"/>
                <a:ea typeface="Bitter Medium" pitchFamily="34" charset="-122"/>
                <a:cs typeface="Bitter Medium" pitchFamily="34" charset="-120"/>
              </a:rPr>
              <a:t>Some Additional Resources</a:t>
            </a:r>
            <a:endParaRPr lang="en-US" sz="3200" dirty="0"/>
          </a:p>
        </p:txBody>
      </p:sp>
      <p:sp>
        <p:nvSpPr>
          <p:cNvPr id="4" name="Text 1"/>
          <p:cNvSpPr/>
          <p:nvPr/>
        </p:nvSpPr>
        <p:spPr>
          <a:xfrm>
            <a:off x="5289409" y="3983678"/>
            <a:ext cx="4971418" cy="595432"/>
          </a:xfrm>
          <a:prstGeom prst="rect">
            <a:avLst/>
          </a:prstGeom>
          <a:noFill/>
          <a:ln/>
        </p:spPr>
        <p:txBody>
          <a:bodyPr wrap="square" lIns="0" tIns="0" rIns="0" bIns="0" rtlCol="0" anchor="t"/>
          <a:lstStyle/>
          <a:p>
            <a:pPr>
              <a:lnSpc>
                <a:spcPts val="2325"/>
              </a:lnSpc>
            </a:pPr>
            <a:r>
              <a:rPr lang="en-US" sz="2000" dirty="0">
                <a:solidFill>
                  <a:srgbClr val="2B2E3C"/>
                </a:solidFill>
                <a:latin typeface="Open Sans" pitchFamily="34" charset="0"/>
                <a:ea typeface="Open Sans" pitchFamily="34" charset="-122"/>
                <a:cs typeface="Open Sans" pitchFamily="34" charset="-120"/>
              </a:rPr>
              <a:t>Scan the QR code to access </a:t>
            </a:r>
            <a:r>
              <a:rPr lang="en-US" sz="2000" u="sng" dirty="0">
                <a:solidFill>
                  <a:srgbClr val="D2600F"/>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genai4finance.kerryback.com</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5342" y="1665008"/>
            <a:ext cx="5668655"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Roadmap for Today's Discussion</a:t>
            </a:r>
            <a:endParaRPr lang="en-US" sz="2925" dirty="0"/>
          </a:p>
        </p:txBody>
      </p:sp>
      <p:sp>
        <p:nvSpPr>
          <p:cNvPr id="3" name="Text 1"/>
          <p:cNvSpPr/>
          <p:nvPr/>
        </p:nvSpPr>
        <p:spPr>
          <a:xfrm>
            <a:off x="595342"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4" name="Shape 2"/>
          <p:cNvSpPr/>
          <p:nvPr/>
        </p:nvSpPr>
        <p:spPr>
          <a:xfrm>
            <a:off x="595343" y="2743356"/>
            <a:ext cx="4816673" cy="17145"/>
          </a:xfrm>
          <a:prstGeom prst="rect">
            <a:avLst/>
          </a:prstGeom>
          <a:solidFill>
            <a:srgbClr val="D2600F"/>
          </a:solidFill>
          <a:ln/>
        </p:spPr>
        <p:txBody>
          <a:bodyPr/>
          <a:lstStyle/>
          <a:p>
            <a:endParaRPr lang="en-US" sz="1350"/>
          </a:p>
        </p:txBody>
      </p:sp>
      <p:sp>
        <p:nvSpPr>
          <p:cNvPr id="5" name="Text 3"/>
          <p:cNvSpPr/>
          <p:nvPr/>
        </p:nvSpPr>
        <p:spPr>
          <a:xfrm>
            <a:off x="595343" y="3024015"/>
            <a:ext cx="2303502"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1. A Course on AI for Finance</a:t>
            </a:r>
            <a:endParaRPr lang="en-US" sz="2000" dirty="0"/>
          </a:p>
        </p:txBody>
      </p:sp>
      <p:sp>
        <p:nvSpPr>
          <p:cNvPr id="6" name="Text 4"/>
          <p:cNvSpPr/>
          <p:nvPr/>
        </p:nvSpPr>
        <p:spPr>
          <a:xfrm>
            <a:off x="4792991" y="821592"/>
            <a:ext cx="4816673" cy="595432"/>
          </a:xfrm>
          <a:prstGeom prst="rect">
            <a:avLst/>
          </a:prstGeom>
          <a:noFill/>
          <a:ln/>
        </p:spPr>
        <p:txBody>
          <a:bodyPr wrap="square" lIns="0" tIns="0" rIns="0" bIns="0" rtlCol="0" anchor="t"/>
          <a:lstStyle/>
          <a:p>
            <a:pPr>
              <a:lnSpc>
                <a:spcPts val="2325"/>
              </a:lnSpc>
            </a:pPr>
            <a:endParaRPr lang="en-US" sz="2000" dirty="0"/>
          </a:p>
        </p:txBody>
      </p:sp>
      <p:sp>
        <p:nvSpPr>
          <p:cNvPr id="7" name="Text 5"/>
          <p:cNvSpPr/>
          <p:nvPr/>
        </p:nvSpPr>
        <p:spPr>
          <a:xfrm>
            <a:off x="5560784" y="3048328"/>
            <a:ext cx="148769" cy="186005"/>
          </a:xfrm>
          <a:prstGeom prst="rect">
            <a:avLst/>
          </a:prstGeom>
          <a:noFill/>
          <a:ln/>
        </p:spPr>
        <p:txBody>
          <a:bodyPr wrap="none" lIns="0" tIns="0" rIns="0" bIns="0" rtlCol="0" anchor="t"/>
          <a:lstStyle/>
          <a:p>
            <a:pPr>
              <a:lnSpc>
                <a:spcPts val="1875"/>
              </a:lnSpc>
            </a:pPr>
            <a:endParaRPr lang="en-US" sz="1163" dirty="0"/>
          </a:p>
        </p:txBody>
      </p:sp>
      <p:sp>
        <p:nvSpPr>
          <p:cNvPr id="9" name="Text 7"/>
          <p:cNvSpPr/>
          <p:nvPr/>
        </p:nvSpPr>
        <p:spPr>
          <a:xfrm>
            <a:off x="595342" y="3809821"/>
            <a:ext cx="2940546"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2. Previous Disruptive Technologies</a:t>
            </a:r>
            <a:endParaRPr lang="en-US" sz="2000" dirty="0"/>
          </a:p>
        </p:txBody>
      </p:sp>
      <p:sp>
        <p:nvSpPr>
          <p:cNvPr id="10" name="Text 8"/>
          <p:cNvSpPr/>
          <p:nvPr/>
        </p:nvSpPr>
        <p:spPr>
          <a:xfrm>
            <a:off x="227127" y="771060"/>
            <a:ext cx="4816673" cy="595432"/>
          </a:xfrm>
          <a:prstGeom prst="rect">
            <a:avLst/>
          </a:prstGeom>
          <a:noFill/>
          <a:ln/>
        </p:spPr>
        <p:txBody>
          <a:bodyPr wrap="square" lIns="0" tIns="0" rIns="0" bIns="0" rtlCol="0" anchor="t"/>
          <a:lstStyle/>
          <a:p>
            <a:pPr>
              <a:lnSpc>
                <a:spcPts val="2325"/>
              </a:lnSpc>
            </a:pPr>
            <a:endParaRPr lang="en-US" sz="2000" dirty="0"/>
          </a:p>
        </p:txBody>
      </p:sp>
      <p:sp>
        <p:nvSpPr>
          <p:cNvPr id="13" name="Text 11"/>
          <p:cNvSpPr/>
          <p:nvPr/>
        </p:nvSpPr>
        <p:spPr>
          <a:xfrm>
            <a:off x="595343" y="4610073"/>
            <a:ext cx="2324130"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3. AI in Finance Courses</a:t>
            </a:r>
            <a:endParaRPr lang="en-US" sz="2000" dirty="0"/>
          </a:p>
        </p:txBody>
      </p:sp>
      <p:sp>
        <p:nvSpPr>
          <p:cNvPr id="14" name="Text 12"/>
          <p:cNvSpPr/>
          <p:nvPr/>
        </p:nvSpPr>
        <p:spPr>
          <a:xfrm>
            <a:off x="5498723" y="3479082"/>
            <a:ext cx="4816673" cy="595432"/>
          </a:xfrm>
          <a:prstGeom prst="rect">
            <a:avLst/>
          </a:prstGeom>
          <a:noFill/>
          <a:ln/>
        </p:spPr>
        <p:txBody>
          <a:bodyPr wrap="square" lIns="0" tIns="0" rIns="0" bIns="0" rtlCol="0" anchor="t"/>
          <a:lstStyle/>
          <a:p>
            <a:pPr>
              <a:lnSpc>
                <a:spcPts val="2325"/>
              </a:lnSpc>
            </a:pPr>
            <a:endParaRPr lang="en-US" sz="2000" dirty="0"/>
          </a:p>
        </p:txBody>
      </p:sp>
      <p:sp>
        <p:nvSpPr>
          <p:cNvPr id="15" name="Text 13"/>
          <p:cNvSpPr/>
          <p:nvPr/>
        </p:nvSpPr>
        <p:spPr>
          <a:xfrm>
            <a:off x="5560784" y="4570483"/>
            <a:ext cx="148769" cy="186005"/>
          </a:xfrm>
          <a:prstGeom prst="rect">
            <a:avLst/>
          </a:prstGeom>
          <a:noFill/>
          <a:ln/>
        </p:spPr>
        <p:txBody>
          <a:bodyPr wrap="none" lIns="0" tIns="0" rIns="0" bIns="0" rtlCol="0" anchor="t"/>
          <a:lstStyle/>
          <a:p>
            <a:pPr>
              <a:lnSpc>
                <a:spcPts val="1875"/>
              </a:lnSpc>
            </a:pPr>
            <a:endParaRPr lang="en-US" sz="1163" dirty="0"/>
          </a:p>
        </p:txBody>
      </p:sp>
      <p:sp>
        <p:nvSpPr>
          <p:cNvPr id="17" name="Text 15"/>
          <p:cNvSpPr/>
          <p:nvPr/>
        </p:nvSpPr>
        <p:spPr>
          <a:xfrm>
            <a:off x="595342" y="6202091"/>
            <a:ext cx="2368421" cy="232619"/>
          </a:xfrm>
          <a:prstGeom prst="rect">
            <a:avLst/>
          </a:prstGeom>
          <a:noFill/>
          <a:ln/>
        </p:spPr>
        <p:txBody>
          <a:bodyPr wrap="none" lIns="0" tIns="0" rIns="0" bIns="0" rtlCol="0" anchor="t"/>
          <a:lstStyle/>
          <a:p>
            <a:pPr>
              <a:lnSpc>
                <a:spcPts val="1800"/>
              </a:lnSpc>
            </a:pPr>
            <a:r>
              <a:rPr lang="en-US" sz="2000" b="1" dirty="0">
                <a:solidFill>
                  <a:srgbClr val="2B2E3C"/>
                </a:solidFill>
                <a:latin typeface="Bitter Medium" pitchFamily="34" charset="0"/>
                <a:ea typeface="Bitter Medium" pitchFamily="34" charset="-122"/>
                <a:cs typeface="Bitter Medium" pitchFamily="34" charset="-120"/>
              </a:rPr>
              <a:t>5. Deep Dive into Claude Code</a:t>
            </a:r>
            <a:endParaRPr lang="en-US" sz="2000" dirty="0"/>
          </a:p>
        </p:txBody>
      </p:sp>
      <p:sp>
        <p:nvSpPr>
          <p:cNvPr id="18" name="Text 16"/>
          <p:cNvSpPr/>
          <p:nvPr/>
        </p:nvSpPr>
        <p:spPr>
          <a:xfrm>
            <a:off x="5486400" y="5515169"/>
            <a:ext cx="4816673" cy="595432"/>
          </a:xfrm>
          <a:prstGeom prst="rect">
            <a:avLst/>
          </a:prstGeom>
          <a:noFill/>
          <a:ln/>
        </p:spPr>
        <p:txBody>
          <a:bodyPr wrap="square" lIns="0" tIns="0" rIns="0" bIns="0" rtlCol="0" anchor="t"/>
          <a:lstStyle/>
          <a:p>
            <a:pPr>
              <a:lnSpc>
                <a:spcPts val="2325"/>
              </a:lnSpc>
            </a:pPr>
            <a:endParaRPr lang="en-US" sz="2000" dirty="0"/>
          </a:p>
        </p:txBody>
      </p:sp>
      <p:sp>
        <p:nvSpPr>
          <p:cNvPr id="19" name="TextBox 18">
            <a:extLst>
              <a:ext uri="{FF2B5EF4-FFF2-40B4-BE49-F238E27FC236}">
                <a16:creationId xmlns:a16="http://schemas.microsoft.com/office/drawing/2014/main" id="{B8DD2973-BB06-48E7-6052-69D5A5D94B77}"/>
              </a:ext>
            </a:extLst>
          </p:cNvPr>
          <p:cNvSpPr txBox="1"/>
          <p:nvPr/>
        </p:nvSpPr>
        <p:spPr>
          <a:xfrm>
            <a:off x="515562" y="5309525"/>
            <a:ext cx="3542958" cy="400110"/>
          </a:xfrm>
          <a:prstGeom prst="rect">
            <a:avLst/>
          </a:prstGeom>
          <a:noFill/>
        </p:spPr>
        <p:txBody>
          <a:bodyPr wrap="non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4. AI in Education in General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28700"/>
            <a:ext cx="5535387" cy="6172200"/>
          </a:xfrm>
          <a:prstGeom prst="rect">
            <a:avLst/>
          </a:prstGeom>
        </p:spPr>
      </p:pic>
      <p:sp>
        <p:nvSpPr>
          <p:cNvPr id="3" name="Text 0"/>
          <p:cNvSpPr/>
          <p:nvPr/>
        </p:nvSpPr>
        <p:spPr>
          <a:xfrm>
            <a:off x="6362699" y="3221742"/>
            <a:ext cx="4014759" cy="1283732"/>
          </a:xfrm>
          <a:prstGeom prst="rect">
            <a:avLst/>
          </a:prstGeom>
          <a:noFill/>
          <a:ln/>
        </p:spPr>
        <p:txBody>
          <a:bodyPr wrap="square" lIns="0" tIns="0" rIns="0" bIns="0" rtlCol="0" anchor="t"/>
          <a:lstStyle/>
          <a:p>
            <a:pPr>
              <a:lnSpc>
                <a:spcPts val="5025"/>
              </a:lnSpc>
            </a:pPr>
            <a:r>
              <a:rPr lang="en-US" sz="4013" dirty="0">
                <a:solidFill>
                  <a:srgbClr val="2C3F42"/>
                </a:solidFill>
                <a:latin typeface="Bitter Medium" pitchFamily="34" charset="0"/>
                <a:ea typeface="Bitter Medium" pitchFamily="34" charset="-122"/>
                <a:cs typeface="Bitter Medium" pitchFamily="34" charset="-120"/>
              </a:rPr>
              <a:t>A Course on AI </a:t>
            </a:r>
          </a:p>
          <a:p>
            <a:pPr>
              <a:lnSpc>
                <a:spcPts val="5025"/>
              </a:lnSpc>
            </a:pPr>
            <a:r>
              <a:rPr lang="en-US" sz="4013" dirty="0">
                <a:solidFill>
                  <a:srgbClr val="2C3F42"/>
                </a:solidFill>
                <a:latin typeface="Bitter Medium" pitchFamily="34" charset="0"/>
                <a:ea typeface="Bitter Medium" pitchFamily="34" charset="-122"/>
                <a:cs typeface="Bitter Medium" pitchFamily="34" charset="-120"/>
              </a:rPr>
              <a:t>for Finance</a:t>
            </a:r>
            <a:endParaRPr lang="en-US" sz="4013" dirty="0"/>
          </a:p>
        </p:txBody>
      </p:sp>
      <p:sp>
        <p:nvSpPr>
          <p:cNvPr id="4" name="Text 1"/>
          <p:cNvSpPr/>
          <p:nvPr/>
        </p:nvSpPr>
        <p:spPr>
          <a:xfrm>
            <a:off x="4710143" y="4728716"/>
            <a:ext cx="2232779" cy="279053"/>
          </a:xfrm>
          <a:prstGeom prst="rect">
            <a:avLst/>
          </a:prstGeom>
          <a:noFill/>
          <a:ln/>
        </p:spPr>
        <p:txBody>
          <a:bodyPr wrap="none" lIns="0" tIns="0" rIns="0" bIns="0" rtlCol="0" anchor="t"/>
          <a:lstStyle/>
          <a:p>
            <a:pPr>
              <a:lnSpc>
                <a:spcPts val="2175"/>
              </a:lnSpc>
            </a:pPr>
            <a:endParaRPr lang="en-US" sz="17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5343" y="1981523"/>
            <a:ext cx="3721358" cy="465059"/>
          </a:xfrm>
          <a:prstGeom prst="rect">
            <a:avLst/>
          </a:prstGeom>
          <a:noFill/>
          <a:ln/>
        </p:spPr>
        <p:txBody>
          <a:bodyPr wrap="none" lIns="0" tIns="0" rIns="0" bIns="0" rtlCol="0" anchor="t"/>
          <a:lstStyle/>
          <a:p>
            <a:pPr>
              <a:lnSpc>
                <a:spcPts val="3638"/>
              </a:lnSpc>
            </a:pPr>
            <a:r>
              <a:rPr lang="en-US" sz="2925" dirty="0">
                <a:solidFill>
                  <a:srgbClr val="2C3F42"/>
                </a:solidFill>
                <a:latin typeface="Bitter Medium" pitchFamily="34" charset="0"/>
                <a:ea typeface="Bitter Medium" pitchFamily="34" charset="-122"/>
                <a:cs typeface="Bitter Medium" pitchFamily="34" charset="-120"/>
              </a:rPr>
              <a:t>Core Themes</a:t>
            </a:r>
            <a:endParaRPr lang="en-US" sz="2925" dirty="0"/>
          </a:p>
        </p:txBody>
      </p:sp>
      <p:sp>
        <p:nvSpPr>
          <p:cNvPr id="3" name="Text 1"/>
          <p:cNvSpPr/>
          <p:nvPr/>
        </p:nvSpPr>
        <p:spPr>
          <a:xfrm>
            <a:off x="595342"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Chatting:</a:t>
            </a:r>
            <a:endParaRPr lang="en-US" sz="2000" dirty="0"/>
          </a:p>
        </p:txBody>
      </p:sp>
      <p:sp>
        <p:nvSpPr>
          <p:cNvPr id="4" name="Text 2"/>
          <p:cNvSpPr/>
          <p:nvPr/>
        </p:nvSpPr>
        <p:spPr>
          <a:xfrm>
            <a:off x="589627" y="3841232"/>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Treat AI as a colleague: collaborate, evaluate, iterate</a:t>
            </a:r>
            <a:endParaRPr lang="en-US" sz="2000" dirty="0"/>
          </a:p>
        </p:txBody>
      </p:sp>
      <p:sp>
        <p:nvSpPr>
          <p:cNvPr id="5" name="Text 3"/>
          <p:cNvSpPr/>
          <p:nvPr/>
        </p:nvSpPr>
        <p:spPr>
          <a:xfrm>
            <a:off x="595343" y="4715679"/>
            <a:ext cx="4709517" cy="595432"/>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Coding: LLMs are unreliable for arithmetic; coding is essential</a:t>
            </a:r>
            <a:endParaRPr lang="en-US" sz="2000" dirty="0"/>
          </a:p>
        </p:txBody>
      </p:sp>
      <p:sp>
        <p:nvSpPr>
          <p:cNvPr id="6" name="Text 4"/>
          <p:cNvSpPr/>
          <p:nvPr/>
        </p:nvSpPr>
        <p:spPr>
          <a:xfrm>
            <a:off x="5667941" y="3108526"/>
            <a:ext cx="4709517" cy="297716"/>
          </a:xfrm>
          <a:prstGeom prst="rect">
            <a:avLst/>
          </a:prstGeom>
          <a:noFill/>
          <a:ln/>
        </p:spPr>
        <p:txBody>
          <a:bodyPr wrap="none" lIns="0" tIns="0" rIns="0" bIns="0" rtlCol="0" anchor="t"/>
          <a:lstStyle/>
          <a:p>
            <a:pPr>
              <a:lnSpc>
                <a:spcPts val="2325"/>
              </a:lnSpc>
            </a:pPr>
            <a:r>
              <a:rPr lang="en-US" sz="2000" b="1" dirty="0">
                <a:solidFill>
                  <a:srgbClr val="2B2E3C"/>
                </a:solidFill>
                <a:latin typeface="Open Sans" pitchFamily="34" charset="0"/>
                <a:ea typeface="Open Sans" pitchFamily="34" charset="-122"/>
                <a:cs typeface="Open Sans" pitchFamily="34" charset="-120"/>
              </a:rPr>
              <a:t>Building</a:t>
            </a:r>
            <a:r>
              <a:rPr lang="en-US" sz="2000" dirty="0">
                <a:solidFill>
                  <a:srgbClr val="2B2E3C"/>
                </a:solidFill>
                <a:latin typeface="Open Sans" pitchFamily="34" charset="0"/>
                <a:ea typeface="Open Sans" pitchFamily="34" charset="-122"/>
                <a:cs typeface="Open Sans" pitchFamily="34" charset="-120"/>
              </a:rPr>
              <a:t>:</a:t>
            </a:r>
            <a:endParaRPr lang="en-US" sz="2000" dirty="0"/>
          </a:p>
        </p:txBody>
      </p:sp>
      <p:sp>
        <p:nvSpPr>
          <p:cNvPr id="7" name="Text 5"/>
          <p:cNvSpPr/>
          <p:nvPr/>
        </p:nvSpPr>
        <p:spPr>
          <a:xfrm>
            <a:off x="5673656" y="3817084"/>
            <a:ext cx="4709517" cy="297716"/>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Apps: to reuse tested code</a:t>
            </a:r>
            <a:endParaRPr lang="en-US" sz="2000" dirty="0"/>
          </a:p>
        </p:txBody>
      </p:sp>
      <p:sp>
        <p:nvSpPr>
          <p:cNvPr id="8" name="Text 6"/>
          <p:cNvSpPr/>
          <p:nvPr/>
        </p:nvSpPr>
        <p:spPr>
          <a:xfrm>
            <a:off x="5667939" y="4358092"/>
            <a:ext cx="4709517" cy="534260"/>
          </a:xfrm>
          <a:prstGeom prst="rect">
            <a:avLst/>
          </a:prstGeom>
          <a:noFill/>
          <a:ln/>
        </p:spPr>
        <p:txBody>
          <a:bodyPr wrap="squar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Custom chatbots: system prompts, RAG, or fine tuning</a:t>
            </a:r>
            <a:endParaRPr lang="en-US" sz="2000" dirty="0"/>
          </a:p>
        </p:txBody>
      </p:sp>
      <p:sp>
        <p:nvSpPr>
          <p:cNvPr id="9" name="Text 7"/>
          <p:cNvSpPr/>
          <p:nvPr/>
        </p:nvSpPr>
        <p:spPr>
          <a:xfrm>
            <a:off x="5673656" y="5135644"/>
            <a:ext cx="4709517" cy="410947"/>
          </a:xfrm>
          <a:prstGeom prst="rect">
            <a:avLst/>
          </a:prstGeom>
          <a:noFill/>
          <a:ln/>
        </p:spPr>
        <p:txBody>
          <a:bodyPr wrap="none" lIns="0" tIns="0" rIns="0" bIns="0" rtlCol="0" anchor="t"/>
          <a:lstStyle/>
          <a:p>
            <a:pPr marL="257175" indent="-257175">
              <a:lnSpc>
                <a:spcPts val="1875"/>
              </a:lnSpc>
              <a:buSzPct val="100000"/>
              <a:buChar char="•"/>
            </a:pPr>
            <a:r>
              <a:rPr lang="en-US" sz="2000" dirty="0">
                <a:solidFill>
                  <a:srgbClr val="2B2E3C"/>
                </a:solidFill>
                <a:latin typeface="Open Sans" pitchFamily="34" charset="0"/>
                <a:ea typeface="Open Sans" pitchFamily="34" charset="-122"/>
                <a:cs typeface="Open Sans" pitchFamily="34" charset="-120"/>
              </a:rPr>
              <a:t>Agents: chatbots with tools</a:t>
            </a:r>
            <a:endParaRPr lang="en-US" sz="200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3119</TotalTime>
  <Words>2875</Words>
  <Application>Microsoft Office PowerPoint</Application>
  <PresentationFormat>Custom</PresentationFormat>
  <Paragraphs>438</Paragraphs>
  <Slides>62</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Open Sans</vt:lpstr>
      <vt:lpstr>Arial</vt:lpstr>
      <vt:lpstr>Bitter Medium</vt:lpstr>
      <vt:lpstr>Calibri</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Kerry Back</cp:lastModifiedBy>
  <cp:revision>25</cp:revision>
  <dcterms:created xsi:type="dcterms:W3CDTF">2025-10-07T03:46:26Z</dcterms:created>
  <dcterms:modified xsi:type="dcterms:W3CDTF">2025-10-11T17:07:06Z</dcterms:modified>
</cp:coreProperties>
</file>